
<file path=[Content_Types].xml><?xml version="1.0" encoding="utf-8"?>
<Types xmlns="http://schemas.openxmlformats.org/package/2006/content-types">
  <Default Extension="png" ContentType="image/png"/>
  <Default Extension="wmf" ContentType="image/x-wmf"/>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324" r:id="rId2"/>
    <p:sldId id="325" r:id="rId3"/>
    <p:sldId id="326" r:id="rId4"/>
    <p:sldId id="328" r:id="rId5"/>
    <p:sldId id="336" r:id="rId6"/>
    <p:sldId id="337" r:id="rId7"/>
    <p:sldId id="332" r:id="rId8"/>
    <p:sldId id="331" r:id="rId9"/>
    <p:sldId id="339" r:id="rId10"/>
    <p:sldId id="338"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81BD"/>
    <a:srgbClr val="E1E1E1"/>
    <a:srgbClr val="262626"/>
    <a:srgbClr val="595959"/>
    <a:srgbClr val="E3E3E3"/>
    <a:srgbClr val="F9F9F9"/>
    <a:srgbClr val="FFD302"/>
    <a:srgbClr val="D4D4D4"/>
    <a:srgbClr val="3232FF"/>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285" autoAdjust="0"/>
    <p:restoredTop sz="96433" autoAdjust="0"/>
  </p:normalViewPr>
  <p:slideViewPr>
    <p:cSldViewPr snapToGrid="0" snapToObjects="1">
      <p:cViewPr varScale="1">
        <p:scale>
          <a:sx n="77" d="100"/>
          <a:sy n="77" d="100"/>
        </p:scale>
        <p:origin x="1144" y="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90" d="100"/>
        <a:sy n="190" d="100"/>
      </p:scale>
      <p:origin x="0" y="0"/>
    </p:cViewPr>
  </p:sorterViewPr>
  <p:notesViewPr>
    <p:cSldViewPr snapToGrid="0" snapToObjects="1">
      <p:cViewPr varScale="1">
        <p:scale>
          <a:sx n="62" d="100"/>
          <a:sy n="62" d="100"/>
        </p:scale>
        <p:origin x="2452" y="2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wmf>
</file>

<file path=ppt/media/image17.png>
</file>

<file path=ppt/media/image2.png>
</file>

<file path=ppt/media/image20.png>
</file>

<file path=ppt/media/image21.png>
</file>

<file path=ppt/media/image22.png>
</file>

<file path=ppt/media/image23.png>
</file>

<file path=ppt/media/image26.wmf>
</file>

<file path=ppt/media/image27.png>
</file>

<file path=ppt/media/image28.JP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4D4BA6F-B30B-1745-AB4A-E22DF0995185}" type="datetimeFigureOut">
              <a:rPr lang="en-US" smtClean="0"/>
              <a:t>6/24/2015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CB05233-E64E-7F4D-99F9-BDBB827361ED}" type="slidenum">
              <a:rPr lang="en-US" smtClean="0"/>
              <a:t>‹#›</a:t>
            </a:fld>
            <a:endParaRPr lang="en-US"/>
          </a:p>
        </p:txBody>
      </p:sp>
    </p:spTree>
    <p:extLst>
      <p:ext uri="{BB962C8B-B14F-4D97-AF65-F5344CB8AC3E}">
        <p14:creationId xmlns:p14="http://schemas.microsoft.com/office/powerpoint/2010/main" val="224444756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050" kern="1200" dirty="0" smtClean="0">
                    <a:solidFill>
                      <a:schemeClr val="tx1"/>
                    </a:solidFill>
                    <a:effectLst/>
                  </a:rPr>
                  <a:t>Fig 1. Time stretch quantitative phase imagin</a:t>
                </a:r>
                <a:r>
                  <a:rPr lang="en-US" sz="1050" dirty="0" smtClean="0"/>
                  <a:t>g (TS-QPI) system</a:t>
                </a:r>
                <a:r>
                  <a:rPr lang="en-US" sz="1050" kern="1200" dirty="0" smtClean="0">
                    <a:solidFill>
                      <a:schemeClr val="tx1"/>
                    </a:solidFill>
                    <a:effectLst/>
                  </a:rPr>
                  <a:t> simultaneously acquires brightfield images and quantitative phase images. Pulses from a mode-locked fiber laser (center wavelength = 1565 nm, repetition rate = 36.128 MHz, pulse width ~ 100 fs) are spectrally broadened with a highly nonlinear fiber to approximately 100 nm bandwidth. A dispersive fiber with an overall dispersion of 60 ps/nm is used to temporally broaden pulses to 1.2 ns, so an erbium doped fiber amplifier (EDFA) can amplify them without any distortion. Amplified pulses enter a coarse wavelength division multiplexing (WDM) filter, and the output of 1591 nm channel is used to shape laser pulses with a considerably flat spectrum over 1581 nm to 1601 nm bandwidth. These pulses pass through an optical circulator and are coupled to free-space with a fiber collimator.</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dirty="0" smtClean="0"/>
                  <a:t>Box 1 shows a</a:t>
                </a:r>
                <a:r>
                  <a:rPr lang="en-US" sz="1050" kern="1200" dirty="0" smtClean="0">
                    <a:solidFill>
                      <a:schemeClr val="tx1"/>
                    </a:solidFill>
                    <a:effectLst/>
                  </a:rPr>
                  <a:t> train of broadband optical pulses spatially dispersed into a train of rainbows illuminating the target as line scans. The spatial features of the target are hence encoded into spectrum of broadband optical pulses each representing one 1-D frame. The ultra-short optical pulse illumination freezes the motion of cells during high speed flow to achieve blur-free imaging with a throughput of at least 100,000 cells/s (limited by the flow channel). The phase shift at each location within the field of view is embedded into the interference patterns using by a Michelson interferometer. </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2: The </a:t>
                </a:r>
                <a:r>
                  <a:rPr lang="en-US" sz="1050" kern="1200" dirty="0" err="1" smtClean="0">
                    <a:solidFill>
                      <a:schemeClr val="tx1"/>
                    </a:solidFill>
                    <a:effectLst/>
                  </a:rPr>
                  <a:t>interferogram</a:t>
                </a:r>
                <a:r>
                  <a:rPr lang="en-US" sz="1050" kern="1200" dirty="0" smtClean="0">
                    <a:solidFill>
                      <a:schemeClr val="tx1"/>
                    </a:solidFill>
                    <a:effectLst/>
                  </a:rPr>
                  <a:t> pulses were then stretched in time so that spatial information could be mapped into time through time-stretch dispersive Fourier transform (TS-DFT) and then captured by single pixel photodetector. The loss of resolution at high shutter speed is compensated by </a:t>
                </a:r>
                <a:r>
                  <a:rPr lang="en-US" sz="1050" dirty="0" smtClean="0"/>
                  <a:t>stimulated Raman </a:t>
                </a:r>
                <a:r>
                  <a:rPr lang="en-US" sz="1050" kern="1200" dirty="0" smtClean="0">
                    <a:solidFill>
                      <a:schemeClr val="tx1"/>
                    </a:solidFill>
                    <a:effectLst/>
                  </a:rPr>
                  <a:t>amplification during time stretch.</a:t>
                </a:r>
                <a:endParaRPr lang="en-US" sz="1050" kern="1200" baseline="0" dirty="0" smtClean="0">
                  <a:solidFill>
                    <a:schemeClr val="tx1"/>
                  </a:solidFill>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3: (1) </a:t>
                </a:r>
                <a:r>
                  <a:rPr lang="en-US" sz="1200" kern="1200" dirty="0" smtClean="0">
                    <a:solidFill>
                      <a:schemeClr val="tx1"/>
                    </a:solidFill>
                    <a:effectLst/>
                  </a:rPr>
                  <a:t>Pulse synchronization:</a:t>
                </a:r>
                <a:r>
                  <a:rPr lang="en-US" sz="1200" kern="1200" baseline="0" dirty="0" smtClean="0">
                    <a:solidFill>
                      <a:schemeClr val="tx1"/>
                    </a:solidFill>
                    <a:effectLst/>
                  </a:rPr>
                  <a:t> </a:t>
                </a:r>
                <a:r>
                  <a:rPr lang="en-US" sz="1200" kern="1200" dirty="0" smtClean="0">
                    <a:solidFill>
                      <a:schemeClr val="tx1"/>
                    </a:solidFill>
                    <a:effectLst/>
                    <a:latin typeface="+mn-lt"/>
                    <a:ea typeface="+mn-ea"/>
                    <a:cs typeface="+mn-cs"/>
                  </a:rPr>
                  <a:t>The envelope and phase of the time-domain signal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Sub>
                      </m:e>
                    </m:d>
                  </m:oMath>
                </a14:m>
                <a:r>
                  <a:rPr lang="en-US" sz="1200" kern="1200" dirty="0">
                    <a:solidFill>
                      <a:schemeClr val="tx1"/>
                    </a:solidFill>
                    <a:effectLst/>
                    <a:latin typeface="+mn-lt"/>
                    <a:ea typeface="+mn-ea"/>
                    <a:cs typeface="+mn-cs"/>
                  </a:rPr>
                  <a:t> was firstly mapped into series of spatial information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e>
                    </m:d>
                  </m:oMath>
                </a14:m>
                <a:r>
                  <a:rPr lang="en-US" sz="1200" kern="1200" dirty="0">
                    <a:solidFill>
                      <a:schemeClr val="tx1"/>
                    </a:solidFill>
                    <a:effectLst/>
                    <a:latin typeface="+mn-lt"/>
                    <a:ea typeface="+mn-ea"/>
                    <a:cs typeface="+mn-cs"/>
                  </a:rPr>
                  <a:t>, forming a scanning line brightfield image and phase contrast image, illuminated by the optical pulse at time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oMath>
                </a14:m>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oMath>
                </a14:m>
                <a:r>
                  <a:rPr lang="en-US" sz="1200" kern="1200" dirty="0">
                    <a:solidFill>
                      <a:schemeClr val="tx1"/>
                    </a:solidFill>
                    <a:effectLst/>
                    <a:latin typeface="+mn-lt"/>
                    <a:ea typeface="+mn-ea"/>
                    <a:cs typeface="+mn-cs"/>
                  </a:rPr>
                  <a:t> and spectral domain is stretch in time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where </a:t>
                </a:r>
                <a14:m>
                  <m:oMath xmlns:m="http://schemas.openxmlformats.org/officeDocument/2006/math">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based on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1</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2</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3</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m:t>
                    </m:r>
                  </m:oMath>
                </a14:m>
                <a:r>
                  <a:rPr lang="en-US" sz="1200" kern="1200" dirty="0">
                    <a:solidFill>
                      <a:schemeClr val="tx1"/>
                    </a:solidFill>
                    <a:effectLst/>
                    <a:latin typeface="+mn-lt"/>
                    <a:ea typeface="+mn-ea"/>
                    <a:cs typeface="+mn-cs"/>
                  </a:rPr>
                  <a:t> were then cascaded into a two dimensional image corresponding to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𝑦</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where the second dimension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𝑦</m:t>
                    </m:r>
                  </m:oMath>
                </a14:m>
                <a:r>
                  <a:rPr lang="en-US" sz="1200" kern="1200" dirty="0">
                    <a:solidFill>
                      <a:schemeClr val="tx1"/>
                    </a:solidFill>
                    <a:effectLst/>
                    <a:latin typeface="+mn-lt"/>
                    <a:ea typeface="+mn-ea"/>
                    <a:cs typeface="+mn-cs"/>
                  </a:rPr>
                  <a:t> is the spatial mapping of time elapse. </a:t>
                </a:r>
                <a:r>
                  <a:rPr lang="en-US" sz="1050" kern="1200" baseline="0" dirty="0" smtClean="0">
                    <a:solidFill>
                      <a:schemeClr val="tx1"/>
                    </a:solidFill>
                    <a:effectLst/>
                  </a:rPr>
                  <a:t>Intensity measurement is calibrated based on the pulses during when cells are absent. (</a:t>
                </a:r>
                <a:r>
                  <a:rPr lang="en-US" sz="1050" kern="1200" dirty="0" smtClean="0">
                    <a:solidFill>
                      <a:schemeClr val="tx1"/>
                    </a:solidFill>
                    <a:effectLst/>
                  </a:rPr>
                  <a:t>2) The biomass density of a cell leads to a spatially varying optical phase. When a rainbow </a:t>
                </a:r>
                <a:r>
                  <a:rPr lang="en-US" sz="1050" kern="1200" dirty="0" err="1" smtClean="0">
                    <a:solidFill>
                      <a:schemeClr val="tx1"/>
                    </a:solidFill>
                    <a:effectLst/>
                  </a:rPr>
                  <a:t>linescan</a:t>
                </a:r>
                <a:r>
                  <a:rPr lang="en-US" sz="1050" kern="1200" dirty="0" smtClean="0">
                    <a:solidFill>
                      <a:schemeClr val="tx1"/>
                    </a:solidFill>
                    <a:effectLst/>
                  </a:rPr>
                  <a:t> passes through the cells, the changes in refractive index at difference locations will cause phase walk-off at each interrogation wavelength. </a:t>
                </a:r>
                <a:r>
                  <a:rPr lang="en-US" sz="1200" kern="1200" dirty="0" smtClean="0">
                    <a:solidFill>
                      <a:schemeClr val="tx1"/>
                    </a:solidFill>
                    <a:effectLst/>
                    <a:latin typeface="+mn-lt"/>
                    <a:ea typeface="+mn-ea"/>
                    <a:cs typeface="+mn-cs"/>
                  </a:rPr>
                  <a:t>Hilbert Transform and unwrapping algorithm are used to generate the spatial</a:t>
                </a:r>
                <a:r>
                  <a:rPr lang="en-US" sz="1200" kern="1200" baseline="0" dirty="0" smtClean="0">
                    <a:solidFill>
                      <a:schemeClr val="tx1"/>
                    </a:solidFill>
                    <a:effectLst/>
                    <a:latin typeface="+mn-lt"/>
                    <a:ea typeface="+mn-ea"/>
                    <a:cs typeface="+mn-cs"/>
                  </a:rPr>
                  <a:t> information of phase shift. </a:t>
                </a:r>
                <a:r>
                  <a:rPr lang="en-US" sz="1050" kern="1200" dirty="0" smtClean="0">
                    <a:solidFill>
                      <a:schemeClr val="tx1"/>
                    </a:solidFill>
                    <a:effectLst/>
                  </a:rPr>
                  <a:t>(3) Spatially dispersed rainbow creates</a:t>
                </a:r>
                <a:r>
                  <a:rPr lang="en-US" sz="1050" kern="1200" baseline="0" dirty="0" smtClean="0">
                    <a:solidFill>
                      <a:schemeClr val="tx1"/>
                    </a:solidFill>
                    <a:effectLst/>
                  </a:rPr>
                  <a:t> </a:t>
                </a:r>
                <a:r>
                  <a:rPr lang="en-US" sz="1050" kern="1200" dirty="0" smtClean="0">
                    <a:solidFill>
                      <a:schemeClr val="tx1"/>
                    </a:solidFill>
                    <a:effectLst/>
                  </a:rPr>
                  <a:t>multiple interrogation points for cell imaging. Decoding the phase shifts in each pulse at each wavelength and</a:t>
                </a:r>
                <a:r>
                  <a:rPr lang="en-US" sz="1050" kern="1200" baseline="0" dirty="0" smtClean="0">
                    <a:solidFill>
                      <a:schemeClr val="tx1"/>
                    </a:solidFill>
                    <a:effectLst/>
                  </a:rPr>
                  <a:t> remapping into space </a:t>
                </a:r>
                <a:r>
                  <a:rPr lang="en-US" sz="1050" kern="1200" dirty="0" smtClean="0">
                    <a:solidFill>
                      <a:schemeClr val="tx1"/>
                    </a:solidFill>
                    <a:effectLst/>
                  </a:rPr>
                  <a:t>reveals</a:t>
                </a:r>
                <a:r>
                  <a:rPr lang="en-US" sz="1050" kern="1200" baseline="0" dirty="0" smtClean="0">
                    <a:solidFill>
                      <a:schemeClr val="tx1"/>
                    </a:solidFill>
                    <a:effectLst/>
                  </a:rPr>
                  <a:t> information </a:t>
                </a:r>
                <a:r>
                  <a:rPr lang="en-US" sz="1050" kern="1200" dirty="0" smtClean="0">
                    <a:solidFill>
                      <a:schemeClr val="tx1"/>
                    </a:solidFill>
                    <a:effectLst/>
                  </a:rPr>
                  <a:t>about the distribution about protein concentration within cells. </a:t>
                </a:r>
                <a:r>
                  <a:rPr lang="en-US" sz="1050" kern="1200" dirty="0" smtClean="0">
                    <a:solidFill>
                      <a:schemeClr val="tx1"/>
                    </a:solidFill>
                    <a:effectLst/>
                    <a:latin typeface="+mn-lt"/>
                    <a:ea typeface="+mn-ea"/>
                    <a:cs typeface="+mn-cs"/>
                  </a:rPr>
                  <a:t>The transparency coefficient of each cell, corresponding to the fluctuation of intensity induced by the cell, is obtained from the amplitude of the slowly varying envelope on </a:t>
                </a:r>
                <a:r>
                  <a:rPr lang="en-US" sz="1050" kern="1200" dirty="0" err="1" smtClean="0">
                    <a:solidFill>
                      <a:schemeClr val="tx1"/>
                    </a:solidFill>
                    <a:effectLst/>
                    <a:latin typeface="+mn-lt"/>
                    <a:ea typeface="+mn-ea"/>
                    <a:cs typeface="+mn-cs"/>
                  </a:rPr>
                  <a:t>interferogram</a:t>
                </a:r>
                <a:r>
                  <a:rPr lang="en-US" sz="1050" kern="1200" dirty="0" smtClean="0">
                    <a:solidFill>
                      <a:schemeClr val="tx1"/>
                    </a:solidFill>
                    <a:effectLst/>
                    <a:latin typeface="+mn-lt"/>
                    <a:ea typeface="+mn-ea"/>
                    <a:cs typeface="+mn-cs"/>
                  </a:rPr>
                  <a:t>.</a:t>
                </a:r>
                <a:r>
                  <a:rPr lang="en-US" sz="900" kern="1200" baseline="0" dirty="0" smtClean="0">
                    <a:solidFill>
                      <a:schemeClr val="tx1"/>
                    </a:solidFill>
                    <a:effectLst/>
                    <a:latin typeface="+mn-lt"/>
                    <a:ea typeface="+mn-ea"/>
                    <a:cs typeface="+mn-cs"/>
                  </a:rPr>
                  <a:t> </a:t>
                </a:r>
                <a:r>
                  <a:rPr lang="en-US" sz="1050" kern="1200" dirty="0" smtClean="0">
                    <a:solidFill>
                      <a:schemeClr val="tx1"/>
                    </a:solidFill>
                    <a:effectLst/>
                    <a:latin typeface="+mn-lt"/>
                    <a:ea typeface="+mn-ea"/>
                    <a:cs typeface="+mn-cs"/>
                  </a:rPr>
                  <a:t>Thus we achieve both image reconstruction of both brightfield and phase contrast simultaneously. </a:t>
                </a:r>
                <a:endParaRPr lang="en-US" sz="1050" dirty="0"/>
              </a:p>
            </p:txBody>
          </p:sp>
        </mc:Choice>
        <mc:Fallback xmlns="">
          <p:sp>
            <p:nvSpPr>
              <p:cNvPr id="3" name="Notes Placeholder 2"/>
              <p:cNvSpPr>
                <a:spLocks noGrp="1"/>
              </p:cNvSpPr>
              <p:nvPr>
                <p:ph type="body" idx="1"/>
              </p:nvPr>
            </p:nvSpPr>
            <p:spPr/>
            <p:txBody>
              <a:bodyPr/>
              <a:lstStyle/>
              <a:p>
                <a:r>
                  <a:rPr lang="en-US" sz="1050" kern="1200" dirty="0" smtClean="0">
                    <a:solidFill>
                      <a:schemeClr val="tx1"/>
                    </a:solidFill>
                    <a:effectLst/>
                  </a:rPr>
                  <a:t>Fig 1. Time stretch quantitative phase imagin</a:t>
                </a:r>
                <a:r>
                  <a:rPr lang="en-US" sz="1050" dirty="0" smtClean="0"/>
                  <a:t>g (TS-QPI) system</a:t>
                </a:r>
                <a:r>
                  <a:rPr lang="en-US" sz="1050" kern="1200" dirty="0" smtClean="0">
                    <a:solidFill>
                      <a:schemeClr val="tx1"/>
                    </a:solidFill>
                    <a:effectLst/>
                  </a:rPr>
                  <a:t> simultaneously acquires brightfield images and quantitative phase images. Pulses from a mode-locked fiber laser (center wavelength = 1565 nm, repetition rate = 36.128 MHz, pulse width ~ 100 fs) are spectrally broadened with a highly nonlinear fiber to approximately 100 nm bandwidth. A dispersive fiber with an overall dispersion of 60 ps/nm is used to temporally broaden pulses to 1.2 ns, so an erbium doped fiber amplifier (EDFA) can amplify them without any distortion. Amplified pulses enter a coarse wavelength division multiplexing (WDM) filter, and the output of 1591 nm channel is used to shape laser pulses with a considerably flat spectrum over 1581 nm to 1601 nm bandwidth. These pulses pass through an optical circulator and are coupled to free-space with a fiber collimator.</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dirty="0" smtClean="0"/>
                  <a:t>Box 1 shows a</a:t>
                </a:r>
                <a:r>
                  <a:rPr lang="en-US" sz="1050" kern="1200" dirty="0" smtClean="0">
                    <a:solidFill>
                      <a:schemeClr val="tx1"/>
                    </a:solidFill>
                    <a:effectLst/>
                  </a:rPr>
                  <a:t> train of broadband optical pulses spatially dispersed into a train of rainbows illuminating the target as line scans. The spatial features of the target are hence encoded into spectrum of broadband optical pulses each representing one 1-D frame. The ultra-short optical pulse illumination freezes the motion of cells during high speed flow to achieve blur-free imaging with a throughput of at least 100,000 cells/s (limited by the flow channel). The phase shift at each location within the field of view is embedded into the interference patterns using by a Michelson interferometer. </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2: The </a:t>
                </a:r>
                <a:r>
                  <a:rPr lang="en-US" sz="1050" kern="1200" dirty="0" err="1" smtClean="0">
                    <a:solidFill>
                      <a:schemeClr val="tx1"/>
                    </a:solidFill>
                    <a:effectLst/>
                  </a:rPr>
                  <a:t>interferogram</a:t>
                </a:r>
                <a:r>
                  <a:rPr lang="en-US" sz="1050" kern="1200" dirty="0" smtClean="0">
                    <a:solidFill>
                      <a:schemeClr val="tx1"/>
                    </a:solidFill>
                    <a:effectLst/>
                  </a:rPr>
                  <a:t> pulses were then stretched in time so that spatial information could be mapped into time through time-stretch dispersive Fourier transform (TS-DFT) and then captured by single pixel photodetector. The loss of resolution at high shutter speed is compensated by </a:t>
                </a:r>
                <a:r>
                  <a:rPr lang="en-US" sz="1050" dirty="0" smtClean="0"/>
                  <a:t>stimulated Raman </a:t>
                </a:r>
                <a:r>
                  <a:rPr lang="en-US" sz="1050" kern="1200" dirty="0" smtClean="0">
                    <a:solidFill>
                      <a:schemeClr val="tx1"/>
                    </a:solidFill>
                    <a:effectLst/>
                  </a:rPr>
                  <a:t>amplification during time stretch.</a:t>
                </a:r>
                <a:endParaRPr lang="en-US" sz="1050" kern="1200" baseline="0" dirty="0" smtClean="0">
                  <a:solidFill>
                    <a:schemeClr val="tx1"/>
                  </a:solidFill>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3: (1) </a:t>
                </a:r>
                <a:r>
                  <a:rPr lang="en-US" sz="1200" kern="1200" dirty="0" smtClean="0">
                    <a:solidFill>
                      <a:schemeClr val="tx1"/>
                    </a:solidFill>
                    <a:effectLst/>
                  </a:rPr>
                  <a:t>Pulse synchronization:</a:t>
                </a:r>
                <a:r>
                  <a:rPr lang="en-US" sz="1200" kern="1200" baseline="0" dirty="0" smtClean="0">
                    <a:solidFill>
                      <a:schemeClr val="tx1"/>
                    </a:solidFill>
                    <a:effectLst/>
                  </a:rPr>
                  <a:t> </a:t>
                </a:r>
                <a:r>
                  <a:rPr lang="en-US" sz="1200" kern="1200" dirty="0" smtClean="0">
                    <a:solidFill>
                      <a:schemeClr val="tx1"/>
                    </a:solidFill>
                    <a:effectLst/>
                    <a:latin typeface="+mn-lt"/>
                    <a:ea typeface="+mn-ea"/>
                    <a:cs typeface="+mn-cs"/>
                  </a:rPr>
                  <a:t>The envelope and phase of the time-domain signal </a:t>
                </a:r>
                <a:r>
                  <a:rPr lang="en-US" sz="1200" i="0" kern="1200">
                    <a:solidFill>
                      <a:schemeClr val="tx1"/>
                    </a:solidFill>
                    <a:effectLst/>
                    <a:latin typeface="+mn-lt"/>
                    <a:ea typeface="+mn-ea"/>
                    <a:cs typeface="+mn-cs"/>
                  </a:rPr>
                  <a:t>𝐼_𝑃𝐷 (𝑡_𝑖,𝑡_𝑑 )</a:t>
                </a:r>
                <a:r>
                  <a:rPr lang="en-US" sz="1200" kern="1200" dirty="0">
                    <a:solidFill>
                      <a:schemeClr val="tx1"/>
                    </a:solidFill>
                    <a:effectLst/>
                    <a:latin typeface="+mn-lt"/>
                    <a:ea typeface="+mn-ea"/>
                    <a:cs typeface="+mn-cs"/>
                  </a:rPr>
                  <a:t> was firstly mapped into series of spatial information </a:t>
                </a:r>
                <a:r>
                  <a:rPr lang="en-US" sz="1200" i="0" kern="1200">
                    <a:solidFill>
                      <a:schemeClr val="tx1"/>
                    </a:solidFill>
                    <a:effectLst/>
                    <a:latin typeface="+mn-lt"/>
                    <a:ea typeface="+mn-ea"/>
                    <a:cs typeface="+mn-cs"/>
                  </a:rPr>
                  <a:t>𝐼_𝑃𝐷 (𝑡_𝑖,𝑥_𝑗 )</a:t>
                </a:r>
                <a:r>
                  <a:rPr lang="en-US" sz="1200" kern="1200" dirty="0">
                    <a:solidFill>
                      <a:schemeClr val="tx1"/>
                    </a:solidFill>
                    <a:effectLst/>
                    <a:latin typeface="+mn-lt"/>
                    <a:ea typeface="+mn-ea"/>
                    <a:cs typeface="+mn-cs"/>
                  </a:rPr>
                  <a:t>, forming a scanning line brightfield image and phase contrast image, illuminated by the optical pulse at time </a:t>
                </a:r>
                <a:r>
                  <a:rPr lang="en-US" sz="1200" i="0" kern="1200">
                    <a:solidFill>
                      <a:schemeClr val="tx1"/>
                    </a:solidFill>
                    <a:effectLst/>
                    <a:latin typeface="+mn-lt"/>
                    <a:ea typeface="+mn-ea"/>
                    <a:cs typeface="+mn-cs"/>
                  </a:rPr>
                  <a:t>𝑡_𝑖</a:t>
                </a:r>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r>
                  <a:rPr lang="en-US" sz="1200" i="0" kern="1200">
                    <a:solidFill>
                      <a:schemeClr val="tx1"/>
                    </a:solidFill>
                    <a:effectLst/>
                    <a:latin typeface="+mn-lt"/>
                    <a:ea typeface="+mn-ea"/>
                    <a:cs typeface="+mn-cs"/>
                  </a:rPr>
                  <a:t>𝑥_𝑗→𝜆_𝑗</a:t>
                </a:r>
                <a:r>
                  <a:rPr lang="en-US" sz="1200" kern="1200" dirty="0">
                    <a:solidFill>
                      <a:schemeClr val="tx1"/>
                    </a:solidFill>
                    <a:effectLst/>
                    <a:latin typeface="+mn-lt"/>
                    <a:ea typeface="+mn-ea"/>
                    <a:cs typeface="+mn-cs"/>
                  </a:rPr>
                  <a:t> and spectral domain is stretch in time </a:t>
                </a:r>
                <a:r>
                  <a:rPr lang="en-US" sz="1200" i="0" kern="1200">
                    <a:solidFill>
                      <a:schemeClr val="tx1"/>
                    </a:solidFill>
                    <a:effectLst/>
                    <a:latin typeface="+mn-lt"/>
                    <a:ea typeface="+mn-ea"/>
                    <a:cs typeface="+mn-cs"/>
                  </a:rPr>
                  <a:t>𝜆_𝑗→𝑡_𝑑^((𝑖))</a:t>
                </a:r>
                <a:r>
                  <a:rPr lang="en-US" sz="1200" kern="1200" dirty="0">
                    <a:solidFill>
                      <a:schemeClr val="tx1"/>
                    </a:solidFill>
                    <a:effectLst/>
                    <a:latin typeface="+mn-lt"/>
                    <a:ea typeface="+mn-ea"/>
                    <a:cs typeface="+mn-cs"/>
                  </a:rPr>
                  <a:t>, where </a:t>
                </a:r>
                <a:r>
                  <a:rPr lang="en-US" sz="1200" i="0" kern="1200">
                    <a:solidFill>
                      <a:schemeClr val="tx1"/>
                    </a:solidFill>
                    <a:effectLst/>
                    <a:latin typeface="+mn-lt"/>
                    <a:ea typeface="+mn-ea"/>
                    <a:cs typeface="+mn-cs"/>
                  </a:rPr>
                  <a:t>𝑡_𝑑^((𝑖))</a:t>
                </a:r>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based on </a:t>
                </a:r>
                <a:r>
                  <a:rPr lang="en-US" sz="1200" i="0" kern="1200">
                    <a:solidFill>
                      <a:schemeClr val="tx1"/>
                    </a:solidFill>
                    <a:effectLst/>
                    <a:latin typeface="+mn-lt"/>
                    <a:ea typeface="+mn-ea"/>
                    <a:cs typeface="+mn-cs"/>
                  </a:rPr>
                  <a:t>𝐼_𝑃𝐷 (𝑡_1,𝑥), 𝐼_𝑃𝐷 (𝑡_2,𝑥), 𝐼_𝑃𝐷 (𝑡_3,𝑥)…</a:t>
                </a:r>
                <a:r>
                  <a:rPr lang="en-US" sz="1200" kern="1200" dirty="0">
                    <a:solidFill>
                      <a:schemeClr val="tx1"/>
                    </a:solidFill>
                    <a:effectLst/>
                    <a:latin typeface="+mn-lt"/>
                    <a:ea typeface="+mn-ea"/>
                    <a:cs typeface="+mn-cs"/>
                  </a:rPr>
                  <a:t> were then cascaded into a two dimensional image corresponding to </a:t>
                </a:r>
                <a:r>
                  <a:rPr lang="en-US" sz="1200" i="0" kern="1200">
                    <a:solidFill>
                      <a:schemeClr val="tx1"/>
                    </a:solidFill>
                    <a:effectLst/>
                    <a:latin typeface="+mn-lt"/>
                    <a:ea typeface="+mn-ea"/>
                    <a:cs typeface="+mn-cs"/>
                  </a:rPr>
                  <a:t>𝐼_𝑃𝐷 (𝑦,𝑥)</a:t>
                </a:r>
                <a:r>
                  <a:rPr lang="en-US" sz="1200" kern="1200" dirty="0">
                    <a:solidFill>
                      <a:schemeClr val="tx1"/>
                    </a:solidFill>
                    <a:effectLst/>
                    <a:latin typeface="+mn-lt"/>
                    <a:ea typeface="+mn-ea"/>
                    <a:cs typeface="+mn-cs"/>
                  </a:rPr>
                  <a:t>, where the second dimension </a:t>
                </a:r>
                <a:r>
                  <a:rPr lang="en-US" sz="1200" i="0" kern="1200">
                    <a:solidFill>
                      <a:schemeClr val="tx1"/>
                    </a:solidFill>
                    <a:effectLst/>
                    <a:latin typeface="+mn-lt"/>
                    <a:ea typeface="+mn-ea"/>
                    <a:cs typeface="+mn-cs"/>
                  </a:rPr>
                  <a:t>𝑦</a:t>
                </a:r>
                <a:r>
                  <a:rPr lang="en-US" sz="1200" kern="1200" dirty="0">
                    <a:solidFill>
                      <a:schemeClr val="tx1"/>
                    </a:solidFill>
                    <a:effectLst/>
                    <a:latin typeface="+mn-lt"/>
                    <a:ea typeface="+mn-ea"/>
                    <a:cs typeface="+mn-cs"/>
                  </a:rPr>
                  <a:t> is the spatial mapping of time elapse. </a:t>
                </a:r>
                <a:r>
                  <a:rPr lang="en-US" sz="1050" kern="1200" baseline="0" dirty="0" smtClean="0">
                    <a:solidFill>
                      <a:schemeClr val="tx1"/>
                    </a:solidFill>
                    <a:effectLst/>
                  </a:rPr>
                  <a:t>Intensity measurement is </a:t>
                </a:r>
                <a:r>
                  <a:rPr lang="en-US" sz="1050" kern="1200" baseline="0" dirty="0" smtClean="0">
                    <a:solidFill>
                      <a:schemeClr val="tx1"/>
                    </a:solidFill>
                    <a:effectLst/>
                  </a:rPr>
                  <a:t>calibrated based on the pulses </a:t>
                </a:r>
                <a:r>
                  <a:rPr lang="en-US" sz="1050" kern="1200" baseline="0" dirty="0" smtClean="0">
                    <a:solidFill>
                      <a:schemeClr val="tx1"/>
                    </a:solidFill>
                    <a:effectLst/>
                  </a:rPr>
                  <a:t>during when cells </a:t>
                </a:r>
                <a:r>
                  <a:rPr lang="en-US" sz="1050" kern="1200" baseline="0" dirty="0" smtClean="0">
                    <a:solidFill>
                      <a:schemeClr val="tx1"/>
                    </a:solidFill>
                    <a:effectLst/>
                  </a:rPr>
                  <a:t>are absent. (</a:t>
                </a:r>
                <a:r>
                  <a:rPr lang="en-US" sz="1050" kern="1200" dirty="0" smtClean="0">
                    <a:solidFill>
                      <a:schemeClr val="tx1"/>
                    </a:solidFill>
                    <a:effectLst/>
                  </a:rPr>
                  <a:t>2) The biomass density of a cell leads to a spatially varying optical phase. When a rainbow </a:t>
                </a:r>
                <a:r>
                  <a:rPr lang="en-US" sz="1050" kern="1200" dirty="0" err="1" smtClean="0">
                    <a:solidFill>
                      <a:schemeClr val="tx1"/>
                    </a:solidFill>
                    <a:effectLst/>
                  </a:rPr>
                  <a:t>linescan</a:t>
                </a:r>
                <a:r>
                  <a:rPr lang="en-US" sz="1050" kern="1200" dirty="0" smtClean="0">
                    <a:solidFill>
                      <a:schemeClr val="tx1"/>
                    </a:solidFill>
                    <a:effectLst/>
                  </a:rPr>
                  <a:t> passes through the cells, the changes in refractive index at difference locations will cause </a:t>
                </a:r>
                <a:r>
                  <a:rPr lang="en-US" sz="1050" kern="1200" dirty="0" smtClean="0">
                    <a:solidFill>
                      <a:schemeClr val="tx1"/>
                    </a:solidFill>
                    <a:effectLst/>
                  </a:rPr>
                  <a:t>phase </a:t>
                </a:r>
                <a:r>
                  <a:rPr lang="en-US" sz="1050" kern="1200" dirty="0" smtClean="0">
                    <a:solidFill>
                      <a:schemeClr val="tx1"/>
                    </a:solidFill>
                    <a:effectLst/>
                  </a:rPr>
                  <a:t>walk-off </a:t>
                </a:r>
                <a:r>
                  <a:rPr lang="en-US" sz="1050" kern="1200" dirty="0" smtClean="0">
                    <a:solidFill>
                      <a:schemeClr val="tx1"/>
                    </a:solidFill>
                    <a:effectLst/>
                  </a:rPr>
                  <a:t>at </a:t>
                </a:r>
                <a:r>
                  <a:rPr lang="en-US" sz="1050" kern="1200" dirty="0" smtClean="0">
                    <a:solidFill>
                      <a:schemeClr val="tx1"/>
                    </a:solidFill>
                    <a:effectLst/>
                  </a:rPr>
                  <a:t>each interrogation wavelength. </a:t>
                </a:r>
                <a:r>
                  <a:rPr lang="en-US" sz="1200" kern="1200" dirty="0" smtClean="0">
                    <a:solidFill>
                      <a:schemeClr val="tx1"/>
                    </a:solidFill>
                    <a:effectLst/>
                    <a:latin typeface="+mn-lt"/>
                    <a:ea typeface="+mn-ea"/>
                    <a:cs typeface="+mn-cs"/>
                  </a:rPr>
                  <a:t>Hilbert Transform and unwrapping algorithm are used to generate the spatial</a:t>
                </a:r>
                <a:r>
                  <a:rPr lang="en-US" sz="1200" kern="1200" baseline="0" dirty="0" smtClean="0">
                    <a:solidFill>
                      <a:schemeClr val="tx1"/>
                    </a:solidFill>
                    <a:effectLst/>
                    <a:latin typeface="+mn-lt"/>
                    <a:ea typeface="+mn-ea"/>
                    <a:cs typeface="+mn-cs"/>
                  </a:rPr>
                  <a:t> information of phase shift. </a:t>
                </a:r>
                <a:r>
                  <a:rPr lang="en-US" sz="1050" kern="1200" dirty="0" smtClean="0">
                    <a:solidFill>
                      <a:schemeClr val="tx1"/>
                    </a:solidFill>
                    <a:effectLst/>
                  </a:rPr>
                  <a:t>(3</a:t>
                </a:r>
                <a:r>
                  <a:rPr lang="en-US" sz="1050" kern="1200" dirty="0" smtClean="0">
                    <a:solidFill>
                      <a:schemeClr val="tx1"/>
                    </a:solidFill>
                    <a:effectLst/>
                  </a:rPr>
                  <a:t>) Spatially dispersed rainbow </a:t>
                </a:r>
                <a:r>
                  <a:rPr lang="en-US" sz="1050" kern="1200" dirty="0" smtClean="0">
                    <a:solidFill>
                      <a:schemeClr val="tx1"/>
                    </a:solidFill>
                    <a:effectLst/>
                  </a:rPr>
                  <a:t>creates</a:t>
                </a:r>
                <a:r>
                  <a:rPr lang="en-US" sz="1050" kern="1200" baseline="0" dirty="0" smtClean="0">
                    <a:solidFill>
                      <a:schemeClr val="tx1"/>
                    </a:solidFill>
                    <a:effectLst/>
                  </a:rPr>
                  <a:t> </a:t>
                </a:r>
                <a:r>
                  <a:rPr lang="en-US" sz="1050" kern="1200" dirty="0" smtClean="0">
                    <a:solidFill>
                      <a:schemeClr val="tx1"/>
                    </a:solidFill>
                    <a:effectLst/>
                  </a:rPr>
                  <a:t>multiple </a:t>
                </a:r>
                <a:r>
                  <a:rPr lang="en-US" sz="1050" kern="1200" dirty="0" smtClean="0">
                    <a:solidFill>
                      <a:schemeClr val="tx1"/>
                    </a:solidFill>
                    <a:effectLst/>
                  </a:rPr>
                  <a:t>interrogation points for cell imaging. Decoding the phase shifts in each pulse at each wavelength and</a:t>
                </a:r>
                <a:r>
                  <a:rPr lang="en-US" sz="1050" kern="1200" baseline="0" dirty="0" smtClean="0">
                    <a:solidFill>
                      <a:schemeClr val="tx1"/>
                    </a:solidFill>
                    <a:effectLst/>
                  </a:rPr>
                  <a:t> remapping into space </a:t>
                </a:r>
                <a:r>
                  <a:rPr lang="en-US" sz="1050" kern="1200" dirty="0" smtClean="0">
                    <a:solidFill>
                      <a:schemeClr val="tx1"/>
                    </a:solidFill>
                    <a:effectLst/>
                  </a:rPr>
                  <a:t>reveals</a:t>
                </a:r>
                <a:r>
                  <a:rPr lang="en-US" sz="1050" kern="1200" baseline="0" dirty="0" smtClean="0">
                    <a:solidFill>
                      <a:schemeClr val="tx1"/>
                    </a:solidFill>
                    <a:effectLst/>
                  </a:rPr>
                  <a:t> information </a:t>
                </a:r>
                <a:r>
                  <a:rPr lang="en-US" sz="1050" kern="1200" dirty="0" smtClean="0">
                    <a:solidFill>
                      <a:schemeClr val="tx1"/>
                    </a:solidFill>
                    <a:effectLst/>
                  </a:rPr>
                  <a:t>about the distribution about protein concentration within cells</a:t>
                </a:r>
                <a:r>
                  <a:rPr lang="en-US" sz="1050" kern="1200" dirty="0" smtClean="0">
                    <a:solidFill>
                      <a:schemeClr val="tx1"/>
                    </a:solidFill>
                    <a:effectLst/>
                  </a:rPr>
                  <a:t>. </a:t>
                </a:r>
                <a:r>
                  <a:rPr lang="en-US" sz="1050" kern="1200" dirty="0" smtClean="0">
                    <a:solidFill>
                      <a:schemeClr val="tx1"/>
                    </a:solidFill>
                    <a:effectLst/>
                    <a:latin typeface="+mn-lt"/>
                    <a:ea typeface="+mn-ea"/>
                    <a:cs typeface="+mn-cs"/>
                  </a:rPr>
                  <a:t>The transparency coefficient of each cell, corresponding to the fluctuation of intensity induced by the cell, is obtained from the amplitude of the slowly varying envelope on </a:t>
                </a:r>
                <a:r>
                  <a:rPr lang="en-US" sz="1050" kern="1200" dirty="0" err="1" smtClean="0">
                    <a:solidFill>
                      <a:schemeClr val="tx1"/>
                    </a:solidFill>
                    <a:effectLst/>
                    <a:latin typeface="+mn-lt"/>
                    <a:ea typeface="+mn-ea"/>
                    <a:cs typeface="+mn-cs"/>
                  </a:rPr>
                  <a:t>interferogram</a:t>
                </a:r>
                <a:r>
                  <a:rPr lang="en-US" sz="1050" kern="1200" dirty="0" smtClean="0">
                    <a:solidFill>
                      <a:schemeClr val="tx1"/>
                    </a:solidFill>
                    <a:effectLst/>
                    <a:latin typeface="+mn-lt"/>
                    <a:ea typeface="+mn-ea"/>
                    <a:cs typeface="+mn-cs"/>
                  </a:rPr>
                  <a:t>.</a:t>
                </a:r>
                <a:r>
                  <a:rPr lang="en-US" sz="900" kern="1200" baseline="0" dirty="0" smtClean="0">
                    <a:solidFill>
                      <a:schemeClr val="tx1"/>
                    </a:solidFill>
                    <a:effectLst/>
                    <a:latin typeface="+mn-lt"/>
                    <a:ea typeface="+mn-ea"/>
                    <a:cs typeface="+mn-cs"/>
                  </a:rPr>
                  <a:t> </a:t>
                </a:r>
                <a:r>
                  <a:rPr lang="en-US" sz="1050" kern="1200" dirty="0" smtClean="0">
                    <a:solidFill>
                      <a:schemeClr val="tx1"/>
                    </a:solidFill>
                    <a:effectLst/>
                    <a:latin typeface="+mn-lt"/>
                    <a:ea typeface="+mn-ea"/>
                    <a:cs typeface="+mn-cs"/>
                  </a:rPr>
                  <a:t>Thus we achieve both image reconstruction of both brightfield and phase contrast simultaneously. </a:t>
                </a:r>
                <a:endParaRPr lang="en-US" sz="1050" dirty="0"/>
              </a:p>
            </p:txBody>
          </p:sp>
        </mc:Fallback>
      </mc:AlternateContent>
      <p:sp>
        <p:nvSpPr>
          <p:cNvPr id="4" name="Slide Number Placeholder 3"/>
          <p:cNvSpPr>
            <a:spLocks noGrp="1"/>
          </p:cNvSpPr>
          <p:nvPr>
            <p:ph type="sldNum" sz="quarter" idx="10"/>
          </p:nvPr>
        </p:nvSpPr>
        <p:spPr/>
        <p:txBody>
          <a:bodyPr/>
          <a:lstStyle/>
          <a:p>
            <a:fld id="{1CB05233-E64E-7F4D-99F9-BDBB827361ED}" type="slidenum">
              <a:rPr lang="en-US" smtClean="0"/>
              <a:t>1</a:t>
            </a:fld>
            <a:endParaRPr lang="en-US"/>
          </a:p>
        </p:txBody>
      </p:sp>
    </p:spTree>
    <p:extLst>
      <p:ext uri="{BB962C8B-B14F-4D97-AF65-F5344CB8AC3E}">
        <p14:creationId xmlns:p14="http://schemas.microsoft.com/office/powerpoint/2010/main" val="23329105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Appendex</a:t>
            </a:r>
            <a:r>
              <a:rPr lang="en-US" dirty="0" smtClean="0"/>
              <a:t>: microfluidic</a:t>
            </a:r>
            <a:r>
              <a:rPr lang="en-US" baseline="0" dirty="0" smtClean="0"/>
              <a:t> channel</a:t>
            </a:r>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10</a:t>
            </a:fld>
            <a:endParaRPr lang="en-US"/>
          </a:p>
        </p:txBody>
      </p:sp>
    </p:spTree>
    <p:extLst>
      <p:ext uri="{BB962C8B-B14F-4D97-AF65-F5344CB8AC3E}">
        <p14:creationId xmlns:p14="http://schemas.microsoft.com/office/powerpoint/2010/main" val="734392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Fig 2. </a:t>
                </a:r>
                <a:r>
                  <a:rPr lang="en-US" sz="1200" b="0" kern="1200" baseline="0" dirty="0" smtClean="0">
                    <a:solidFill>
                      <a:schemeClr val="tx1"/>
                    </a:solidFill>
                    <a:effectLst/>
                    <a:latin typeface="+mn-lt"/>
                    <a:ea typeface="+mn-ea"/>
                    <a:cs typeface="+mn-cs"/>
                  </a:rPr>
                  <a:t>p</a:t>
                </a:r>
                <a:r>
                  <a:rPr lang="en-US" sz="1200" b="0" kern="1200" dirty="0" smtClean="0">
                    <a:solidFill>
                      <a:schemeClr val="tx1"/>
                    </a:solidFill>
                    <a:effectLst/>
                    <a:latin typeface="+mn-lt"/>
                    <a:ea typeface="+mn-ea"/>
                    <a:cs typeface="+mn-cs"/>
                  </a:rPr>
                  <a:t>hase image (upper) and optical</a:t>
                </a:r>
                <a:r>
                  <a:rPr lang="en-US" sz="1200" b="0" kern="1200" baseline="0" dirty="0" smtClean="0">
                    <a:solidFill>
                      <a:schemeClr val="tx1"/>
                    </a:solidFill>
                    <a:effectLst/>
                    <a:latin typeface="+mn-lt"/>
                    <a:ea typeface="+mn-ea"/>
                    <a:cs typeface="+mn-cs"/>
                  </a:rPr>
                  <a:t> loss image </a:t>
                </a:r>
                <a:r>
                  <a:rPr lang="en-US" sz="1200" b="0" kern="1200" dirty="0" smtClean="0">
                    <a:solidFill>
                      <a:schemeClr val="tx1"/>
                    </a:solidFill>
                    <a:effectLst/>
                    <a:latin typeface="+mn-lt"/>
                    <a:ea typeface="+mn-ea"/>
                    <a:cs typeface="+mn-cs"/>
                  </a:rPr>
                  <a:t>(lower) of SW480 (green) and OT-II cells (blue). The transparency of cells are affected by the attenuation of light going through the cells, as well as the scattering from the surface of the cells and from the internal cell organelles. The intensity is extracted from the lower frequency envelope variation of the waveform and relates to the transparency of individual cells in a flow stream. The phase information is extracted from the analytic forms of each pulse using Hilbert Transformation, followed by a phase unwrapping algorithm.</a:t>
                </a:r>
                <a:r>
                  <a:rPr lang="en-US" sz="1200" b="1"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For image reconstruction, the time-domain signal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Sub>
                      </m:e>
                    </m:d>
                  </m:oMath>
                </a14:m>
                <a:r>
                  <a:rPr lang="en-US" sz="1200" kern="1200" dirty="0">
                    <a:solidFill>
                      <a:schemeClr val="tx1"/>
                    </a:solidFill>
                    <a:effectLst/>
                    <a:latin typeface="+mn-lt"/>
                    <a:ea typeface="+mn-ea"/>
                    <a:cs typeface="+mn-cs"/>
                  </a:rPr>
                  <a:t> was firstly mapped into series of spatial information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e>
                    </m:d>
                  </m:oMath>
                </a14:m>
                <a:r>
                  <a:rPr lang="en-US" sz="1200" kern="1200" dirty="0">
                    <a:solidFill>
                      <a:schemeClr val="tx1"/>
                    </a:solidFill>
                    <a:effectLst/>
                    <a:latin typeface="+mn-lt"/>
                    <a:ea typeface="+mn-ea"/>
                    <a:cs typeface="+mn-cs"/>
                  </a:rPr>
                  <a:t>, forming a scanning line image illuminated by the optical pulse at time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oMath>
                </a14:m>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oMath>
                </a14:m>
                <a:r>
                  <a:rPr lang="en-US" sz="1200" kern="1200" dirty="0">
                    <a:solidFill>
                      <a:schemeClr val="tx1"/>
                    </a:solidFill>
                    <a:effectLst/>
                    <a:latin typeface="+mn-lt"/>
                    <a:ea typeface="+mn-ea"/>
                    <a:cs typeface="+mn-cs"/>
                  </a:rPr>
                  <a:t> and spectral domain is stretch in time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where </a:t>
                </a:r>
                <a14:m>
                  <m:oMath xmlns:m="http://schemas.openxmlformats.org/officeDocument/2006/math">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1</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2</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3</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m:t>
                    </m:r>
                  </m:oMath>
                </a14:m>
                <a:r>
                  <a:rPr lang="en-US" sz="1200" kern="1200" dirty="0">
                    <a:solidFill>
                      <a:schemeClr val="tx1"/>
                    </a:solidFill>
                    <a:effectLst/>
                    <a:latin typeface="+mn-lt"/>
                    <a:ea typeface="+mn-ea"/>
                    <a:cs typeface="+mn-cs"/>
                  </a:rPr>
                  <a:t> were then cascaded into a two dimensional image </a:t>
                </a:r>
                <a14:m>
                  <m:oMath xmlns:m="http://schemas.openxmlformats.org/officeDocument/2006/math">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𝑦</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where the second dimension </a:t>
                </a:r>
                <a14:m>
                  <m:oMath xmlns:m="http://schemas.openxmlformats.org/officeDocument/2006/math">
                    <m:r>
                      <a:rPr lang="en-US" sz="1200" i="1" kern="1200">
                        <a:solidFill>
                          <a:schemeClr val="tx1"/>
                        </a:solidFill>
                        <a:effectLst/>
                        <a:latin typeface="Cambria Math" panose="02040503050406030204" pitchFamily="18" charset="0"/>
                        <a:ea typeface="+mn-ea"/>
                        <a:cs typeface="+mn-cs"/>
                      </a:rPr>
                      <m:t>𝑦</m:t>
                    </m:r>
                  </m:oMath>
                </a14:m>
                <a:r>
                  <a:rPr lang="en-US" sz="1200" kern="1200" dirty="0">
                    <a:solidFill>
                      <a:schemeClr val="tx1"/>
                    </a:solidFill>
                    <a:effectLst/>
                    <a:latin typeface="+mn-lt"/>
                    <a:ea typeface="+mn-ea"/>
                    <a:cs typeface="+mn-cs"/>
                  </a:rPr>
                  <a:t> is the spatial mapping of time elapse. </a:t>
                </a:r>
              </a:p>
              <a:p>
                <a:endParaRPr lang="en-US" dirty="0"/>
              </a:p>
            </p:txBody>
          </p:sp>
        </mc:Choice>
        <mc:Fallback xmlns="">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Quantitative</a:t>
                </a:r>
                <a:r>
                  <a:rPr lang="en-US" sz="1200" b="0" kern="1200" baseline="0" dirty="0" smtClean="0">
                    <a:solidFill>
                      <a:schemeClr val="tx1"/>
                    </a:solidFill>
                    <a:effectLst/>
                    <a:latin typeface="+mn-lt"/>
                    <a:ea typeface="+mn-ea"/>
                    <a:cs typeface="+mn-cs"/>
                  </a:rPr>
                  <a:t> p</a:t>
                </a:r>
                <a:r>
                  <a:rPr lang="en-US" sz="1200" b="0" kern="1200" dirty="0" smtClean="0">
                    <a:solidFill>
                      <a:schemeClr val="tx1"/>
                    </a:solidFill>
                    <a:effectLst/>
                    <a:latin typeface="+mn-lt"/>
                    <a:ea typeface="+mn-ea"/>
                    <a:cs typeface="+mn-cs"/>
                  </a:rPr>
                  <a:t>hase image (upper) and transparency </a:t>
                </a:r>
                <a:r>
                  <a:rPr lang="en-US" sz="1200" b="0" kern="1200" baseline="0" dirty="0" smtClean="0">
                    <a:solidFill>
                      <a:schemeClr val="tx1"/>
                    </a:solidFill>
                    <a:effectLst/>
                    <a:latin typeface="+mn-lt"/>
                    <a:ea typeface="+mn-ea"/>
                    <a:cs typeface="+mn-cs"/>
                  </a:rPr>
                  <a:t>image </a:t>
                </a:r>
                <a:r>
                  <a:rPr lang="en-US" sz="1200" b="0" kern="1200" dirty="0" smtClean="0">
                    <a:solidFill>
                      <a:schemeClr val="tx1"/>
                    </a:solidFill>
                    <a:effectLst/>
                    <a:latin typeface="+mn-lt"/>
                    <a:ea typeface="+mn-ea"/>
                    <a:cs typeface="+mn-cs"/>
                  </a:rPr>
                  <a:t>(lower) of SW480 (green) and OT-II cells (blue). The transparency of cells are affected by the attenuation of light going through the cells, as well as the scattering from the surface of the cells and from the internal cell organelles. The intensity is extracted from the lower frequency envelope variation of the waveform and relates to the transparency of individual cells in a flow stream. The phase information is extracted from the analytic forms of each pulse using Hilbert Transformation, followed by a phase unwrapping algorithm.</a:t>
                </a:r>
                <a:r>
                  <a:rPr lang="en-US" sz="1200" b="1"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For image reconstruction, the time-domain signal </a:t>
                </a:r>
                <a:r>
                  <a:rPr lang="en-US" sz="1200" i="0" kern="1200">
                    <a:solidFill>
                      <a:schemeClr val="tx1"/>
                    </a:solidFill>
                    <a:effectLst/>
                    <a:latin typeface="+mn-lt"/>
                    <a:ea typeface="+mn-ea"/>
                    <a:cs typeface="+mn-cs"/>
                  </a:rPr>
                  <a:t>𝐼_𝑃𝐷 (𝑡_𝑖,𝑡_𝑑 )</a:t>
                </a:r>
                <a:r>
                  <a:rPr lang="en-US" sz="1200" kern="1200" dirty="0">
                    <a:solidFill>
                      <a:schemeClr val="tx1"/>
                    </a:solidFill>
                    <a:effectLst/>
                    <a:latin typeface="+mn-lt"/>
                    <a:ea typeface="+mn-ea"/>
                    <a:cs typeface="+mn-cs"/>
                  </a:rPr>
                  <a:t> was firstly mapped into series of spatial information </a:t>
                </a:r>
                <a:r>
                  <a:rPr lang="en-US" sz="1200" i="0" kern="1200">
                    <a:solidFill>
                      <a:schemeClr val="tx1"/>
                    </a:solidFill>
                    <a:effectLst/>
                    <a:latin typeface="+mn-lt"/>
                    <a:ea typeface="+mn-ea"/>
                    <a:cs typeface="+mn-cs"/>
                  </a:rPr>
                  <a:t>𝐼_𝑃𝐷 (𝑡_𝑖,𝑥_𝑗 )</a:t>
                </a:r>
                <a:r>
                  <a:rPr lang="en-US" sz="1200" kern="1200" dirty="0">
                    <a:solidFill>
                      <a:schemeClr val="tx1"/>
                    </a:solidFill>
                    <a:effectLst/>
                    <a:latin typeface="+mn-lt"/>
                    <a:ea typeface="+mn-ea"/>
                    <a:cs typeface="+mn-cs"/>
                  </a:rPr>
                  <a:t>, forming a scanning line image illuminated by the optical pulse at time </a:t>
                </a:r>
                <a:r>
                  <a:rPr lang="en-US" sz="1200" i="0" kern="1200">
                    <a:solidFill>
                      <a:schemeClr val="tx1"/>
                    </a:solidFill>
                    <a:effectLst/>
                    <a:latin typeface="+mn-lt"/>
                    <a:ea typeface="+mn-ea"/>
                    <a:cs typeface="+mn-cs"/>
                  </a:rPr>
                  <a:t>𝑡_𝑖</a:t>
                </a:r>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r>
                  <a:rPr lang="en-US" sz="1200" i="0" kern="1200">
                    <a:solidFill>
                      <a:schemeClr val="tx1"/>
                    </a:solidFill>
                    <a:effectLst/>
                    <a:latin typeface="+mn-lt"/>
                    <a:ea typeface="+mn-ea"/>
                    <a:cs typeface="+mn-cs"/>
                  </a:rPr>
                  <a:t>𝑥_𝑗→𝜆_𝑗</a:t>
                </a:r>
                <a:r>
                  <a:rPr lang="en-US" sz="1200" kern="1200" dirty="0">
                    <a:solidFill>
                      <a:schemeClr val="tx1"/>
                    </a:solidFill>
                    <a:effectLst/>
                    <a:latin typeface="+mn-lt"/>
                    <a:ea typeface="+mn-ea"/>
                    <a:cs typeface="+mn-cs"/>
                  </a:rPr>
                  <a:t> and spectral domain is stretch in time </a:t>
                </a:r>
                <a:r>
                  <a:rPr lang="en-US" sz="1200" i="0" kern="1200">
                    <a:solidFill>
                      <a:schemeClr val="tx1"/>
                    </a:solidFill>
                    <a:effectLst/>
                    <a:latin typeface="+mn-lt"/>
                    <a:ea typeface="+mn-ea"/>
                    <a:cs typeface="+mn-cs"/>
                  </a:rPr>
                  <a:t>𝜆_𝑗→𝑡_𝑑^((𝑖))</a:t>
                </a:r>
                <a:r>
                  <a:rPr lang="en-US" sz="1200" kern="1200" dirty="0">
                    <a:solidFill>
                      <a:schemeClr val="tx1"/>
                    </a:solidFill>
                    <a:effectLst/>
                    <a:latin typeface="+mn-lt"/>
                    <a:ea typeface="+mn-ea"/>
                    <a:cs typeface="+mn-cs"/>
                  </a:rPr>
                  <a:t>, where </a:t>
                </a:r>
                <a:r>
                  <a:rPr lang="en-US" sz="1200" i="0" kern="1200">
                    <a:solidFill>
                      <a:schemeClr val="tx1"/>
                    </a:solidFill>
                    <a:effectLst/>
                    <a:latin typeface="+mn-lt"/>
                    <a:ea typeface="+mn-ea"/>
                    <a:cs typeface="+mn-cs"/>
                  </a:rPr>
                  <a:t>𝑡_𝑑^((𝑖))</a:t>
                </a:r>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a:t>
                </a:r>
                <a:r>
                  <a:rPr lang="en-US" sz="1200" i="0" kern="1200">
                    <a:solidFill>
                      <a:schemeClr val="tx1"/>
                    </a:solidFill>
                    <a:effectLst/>
                    <a:latin typeface="+mn-lt"/>
                    <a:ea typeface="+mn-ea"/>
                    <a:cs typeface="+mn-cs"/>
                  </a:rPr>
                  <a:t>𝐼_𝑃𝐷 (𝑡_1,𝑥), 𝐼_𝑃𝐷 (𝑡_2,𝑥), 𝐼_𝑃𝐷 (𝑡_3,𝑥)…</a:t>
                </a:r>
                <a:r>
                  <a:rPr lang="en-US" sz="1200" kern="1200" dirty="0">
                    <a:solidFill>
                      <a:schemeClr val="tx1"/>
                    </a:solidFill>
                    <a:effectLst/>
                    <a:latin typeface="+mn-lt"/>
                    <a:ea typeface="+mn-ea"/>
                    <a:cs typeface="+mn-cs"/>
                  </a:rPr>
                  <a:t> were then cascaded into a two dimensional image </a:t>
                </a:r>
                <a:r>
                  <a:rPr lang="en-US" sz="1200" i="0" kern="1200">
                    <a:solidFill>
                      <a:schemeClr val="tx1"/>
                    </a:solidFill>
                    <a:effectLst/>
                    <a:latin typeface="+mn-lt"/>
                    <a:ea typeface="+mn-ea"/>
                    <a:cs typeface="+mn-cs"/>
                  </a:rPr>
                  <a:t>𝐼_𝑃𝐷 (𝑦,𝑥)</a:t>
                </a:r>
                <a:r>
                  <a:rPr lang="en-US" sz="1200" kern="1200" dirty="0">
                    <a:solidFill>
                      <a:schemeClr val="tx1"/>
                    </a:solidFill>
                    <a:effectLst/>
                    <a:latin typeface="+mn-lt"/>
                    <a:ea typeface="+mn-ea"/>
                    <a:cs typeface="+mn-cs"/>
                  </a:rPr>
                  <a:t>, where the second dimension </a:t>
                </a:r>
                <a:r>
                  <a:rPr lang="en-US" sz="1200" i="0" kern="1200">
                    <a:solidFill>
                      <a:schemeClr val="tx1"/>
                    </a:solidFill>
                    <a:effectLst/>
                    <a:latin typeface="+mn-lt"/>
                    <a:ea typeface="+mn-ea"/>
                    <a:cs typeface="+mn-cs"/>
                  </a:rPr>
                  <a:t>𝑦</a:t>
                </a:r>
                <a:r>
                  <a:rPr lang="en-US" sz="1200" kern="1200" dirty="0">
                    <a:solidFill>
                      <a:schemeClr val="tx1"/>
                    </a:solidFill>
                    <a:effectLst/>
                    <a:latin typeface="+mn-lt"/>
                    <a:ea typeface="+mn-ea"/>
                    <a:cs typeface="+mn-cs"/>
                  </a:rPr>
                  <a:t> is the spatial mapping of time elapse. </a:t>
                </a:r>
              </a:p>
              <a:p>
                <a:endParaRPr lang="en-US" dirty="0"/>
              </a:p>
            </p:txBody>
          </p:sp>
        </mc:Fallback>
      </mc:AlternateContent>
      <p:sp>
        <p:nvSpPr>
          <p:cNvPr id="4" name="Slide Number Placeholder 3"/>
          <p:cNvSpPr>
            <a:spLocks noGrp="1"/>
          </p:cNvSpPr>
          <p:nvPr>
            <p:ph type="sldNum" sz="quarter" idx="10"/>
          </p:nvPr>
        </p:nvSpPr>
        <p:spPr/>
        <p:txBody>
          <a:bodyPr/>
          <a:lstStyle/>
          <a:p>
            <a:fld id="{1CB05233-E64E-7F4D-99F9-BDBB827361ED}" type="slidenum">
              <a:rPr lang="en-US" smtClean="0"/>
              <a:t>2</a:t>
            </a:fld>
            <a:endParaRPr lang="en-US"/>
          </a:p>
        </p:txBody>
      </p:sp>
    </p:spTree>
    <p:extLst>
      <p:ext uri="{BB962C8B-B14F-4D97-AF65-F5344CB8AC3E}">
        <p14:creationId xmlns:p14="http://schemas.microsoft.com/office/powerpoint/2010/main" val="3867162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smtClean="0">
                <a:solidFill>
                  <a:schemeClr val="tx1"/>
                </a:solidFill>
                <a:effectLst/>
                <a:latin typeface="+mn-lt"/>
                <a:ea typeface="+mn-ea"/>
                <a:cs typeface="+mn-cs"/>
              </a:rPr>
              <a:t>Fig</a:t>
            </a:r>
            <a:r>
              <a:rPr lang="en-US" sz="1200" b="0" kern="1200" baseline="0" dirty="0" smtClean="0">
                <a:solidFill>
                  <a:schemeClr val="tx1"/>
                </a:solidFill>
                <a:effectLst/>
                <a:latin typeface="+mn-lt"/>
                <a:ea typeface="+mn-ea"/>
                <a:cs typeface="+mn-cs"/>
              </a:rPr>
              <a:t>. 3 </a:t>
            </a:r>
            <a:r>
              <a:rPr lang="en-US" sz="1200" b="0" kern="1200" dirty="0" smtClean="0">
                <a:solidFill>
                  <a:schemeClr val="tx1"/>
                </a:solidFill>
                <a:effectLst/>
                <a:latin typeface="+mn-lt"/>
                <a:ea typeface="+mn-ea"/>
                <a:cs typeface="+mn-cs"/>
              </a:rPr>
              <a:t>Three-dimensional scatter plot based on size, protein concentration, and transparency of the cells measured by Time Stretch Quantitative Phase Imaging. The green and blue dots are two-dimensional projections on the plane containing every combination of two parameters. The protein concentration corresponds to the local phase shift within the cell, which was converted into a local optical path difference mapping. The transparency is a parameter describing the intensity fluctuation caused by cell scattering and absorption.</a:t>
            </a:r>
            <a:endParaRPr lang="en-US"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CDD7A72-E90E-1F4B-98E9-BC65E970DF54}"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4004183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Fig 4. Pairwise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correlation plot visualized</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as heat map showing all major 16 features extracted from the images. Diagonal elements of the matrix are correlation of each parameter with itself, i.e. the autocorrelation. The set of parameter with the red color are highly correlated. The subset in the lower left show high correlation because they all measure morphological features. Also the subset in the upper right are correlated as they all measure attenuation and light scattering. This suggest that the dataset can be adequately represented by a smaller set that excludes highly correlated parameters.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CB05233-E64E-7F4D-99F9-BDBB827361ED}" type="slidenum">
              <a:rPr lang="en-US" smtClean="0"/>
              <a:t>4</a:t>
            </a:fld>
            <a:endParaRPr lang="en-US"/>
          </a:p>
        </p:txBody>
      </p:sp>
    </p:spTree>
    <p:extLst>
      <p:ext uri="{BB962C8B-B14F-4D97-AF65-F5344CB8AC3E}">
        <p14:creationId xmlns:p14="http://schemas.microsoft.com/office/powerpoint/2010/main" val="18778539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Fig 5. Ranking of feature</a:t>
            </a:r>
            <a:r>
              <a:rPr lang="en-US" baseline="0" dirty="0" smtClean="0"/>
              <a:t> performance based on the accuracy in</a:t>
            </a:r>
            <a:r>
              <a:rPr lang="en-US" dirty="0" smtClean="0"/>
              <a:t> 1D classification</a:t>
            </a:r>
            <a:r>
              <a:rPr lang="en-US" baseline="0" dirty="0" smtClean="0"/>
              <a:t>. The value is the area under ROC curve of each individual parameter.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Blue color shows morphological parameters includes diameter along the interrogation rainbow, diameter along the flow direction, tight cell area, loose cell area, perimeter, circularity, major axis length, orientation, and median radius. Orange bars show phase shift information include optical path length difference, refractive index difference and refractive index difference after noise reducing. Green bars show light scattering information.</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Red box shows the best performed parameters in these three categories respectively.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Morphology contains most information. Others also have information. </a:t>
            </a:r>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5</a:t>
            </a:fld>
            <a:endParaRPr lang="en-US"/>
          </a:p>
        </p:txBody>
      </p:sp>
    </p:spTree>
    <p:extLst>
      <p:ext uri="{BB962C8B-B14F-4D97-AF65-F5344CB8AC3E}">
        <p14:creationId xmlns:p14="http://schemas.microsoft.com/office/powerpoint/2010/main" val="18696477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 6. Neural network architecture and training via Area Under the Curve (AUC) of the Receiver Operating Characteristics (ROC).</a:t>
            </a:r>
          </a:p>
          <a:p>
            <a:r>
              <a:rPr lang="en-US" baseline="0" dirty="0" smtClean="0"/>
              <a:t>Multivariate features of each measurement (cell) are feed into the neural network and the output shows classification labels. </a:t>
            </a:r>
          </a:p>
          <a:p>
            <a:r>
              <a:rPr lang="en-US" baseline="0" dirty="0" smtClean="0"/>
              <a:t>We train the weights of the last layer perceptron by optimizing the area under ROC curve. Each ROC curve corresponds to a set of weighting matrix to one of the output unit generated by scanning the bias weight. </a:t>
            </a:r>
            <a:r>
              <a:rPr lang="en-US" sz="1200" i="0" kern="1200" dirty="0" smtClean="0">
                <a:solidFill>
                  <a:schemeClr val="tx1"/>
                </a:solidFill>
                <a:effectLst/>
                <a:latin typeface="+mn-lt"/>
                <a:ea typeface="+mn-ea"/>
                <a:cs typeface="+mn-cs"/>
              </a:rPr>
              <a:t>AUC is proven to be statistically consistent and</a:t>
            </a:r>
            <a:r>
              <a:rPr lang="en-US" sz="1200" i="0" kern="1200" baseline="0" dirty="0" smtClean="0">
                <a:solidFill>
                  <a:schemeClr val="tx1"/>
                </a:solidFill>
                <a:effectLst/>
                <a:latin typeface="+mn-lt"/>
                <a:ea typeface="+mn-ea"/>
                <a:cs typeface="+mn-cs"/>
              </a:rPr>
              <a:t> </a:t>
            </a:r>
            <a:r>
              <a:rPr lang="en-US" sz="1200" i="0" kern="1200" dirty="0" smtClean="0">
                <a:solidFill>
                  <a:schemeClr val="tx1"/>
                </a:solidFill>
                <a:effectLst/>
                <a:latin typeface="+mn-lt"/>
                <a:ea typeface="+mn-ea"/>
                <a:cs typeface="+mn-cs"/>
              </a:rPr>
              <a:t>more discriminating than accuracy. </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6</a:t>
            </a:fld>
            <a:endParaRPr lang="en-US"/>
          </a:p>
        </p:txBody>
      </p:sp>
    </p:spTree>
    <p:extLst>
      <p:ext uri="{BB962C8B-B14F-4D97-AF65-F5344CB8AC3E}">
        <p14:creationId xmlns:p14="http://schemas.microsoft.com/office/powerpoint/2010/main" val="39098737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dirty="0" smtClean="0"/>
              <a:t>Fig. 8 </a:t>
            </a:r>
            <a:r>
              <a:rPr lang="en-US" dirty="0" smtClean="0">
                <a:solidFill>
                  <a:srgbClr val="081EDF"/>
                </a:solidFill>
              </a:rPr>
              <a:t>Receiver Operating Characteristics (ROC) curves for binary classification of white blood cell (OTII) and cancer cells (SW480). The grey diagonal line shows results of random guess. Blue curves show the classifier performance using all 16 biophysical features extracted from the time-stretch QPI images. </a:t>
            </a:r>
            <a:endParaRPr lang="en-US" baseline="0" dirty="0" smtClean="0">
              <a:solidFill>
                <a:srgbClr val="081EDF"/>
              </a:solidFill>
            </a:endParaRPr>
          </a:p>
          <a:p>
            <a:pPr>
              <a:defRPr/>
            </a:pPr>
            <a:r>
              <a:rPr lang="en-US" baseline="0" dirty="0" smtClean="0">
                <a:solidFill>
                  <a:srgbClr val="081EDF"/>
                </a:solidFill>
              </a:rPr>
              <a:t>We show ROC for classification based on single parameters. Red, green and orange curves show the classifier decision made</a:t>
            </a:r>
            <a:r>
              <a:rPr lang="en-US" dirty="0" smtClean="0">
                <a:solidFill>
                  <a:srgbClr val="081EDF"/>
                </a:solidFill>
              </a:rPr>
              <a:t> using only</a:t>
            </a:r>
            <a:r>
              <a:rPr lang="en-US" baseline="0" dirty="0" smtClean="0">
                <a:solidFill>
                  <a:srgbClr val="081EDF"/>
                </a:solidFill>
              </a:rPr>
              <a:t> the three major physical features: diameter, optical path length, and attenuation, respectively. </a:t>
            </a:r>
            <a:r>
              <a:rPr lang="en-US" sz="1200" b="0" kern="1200" dirty="0" smtClean="0">
                <a:solidFill>
                  <a:srgbClr val="081EDF"/>
                </a:solidFill>
                <a:effectLst/>
                <a:latin typeface="+mn-lt"/>
                <a:ea typeface="+mn-ea"/>
                <a:cs typeface="+mn-cs"/>
              </a:rPr>
              <a:t>Multivariate analysis based on time-stretch QPI shows significant improvement in classification. </a:t>
            </a:r>
            <a:r>
              <a:rPr lang="en-US" baseline="0" dirty="0" smtClean="0">
                <a:solidFill>
                  <a:srgbClr val="081EDF"/>
                </a:solidFill>
              </a:rPr>
              <a:t>For each group we show the ROC for 10 fold cross validation data set. Additionally purple curves shows the classifier optimized with the first principal component in PCA feature space after data cleaning. </a:t>
            </a:r>
            <a:r>
              <a:rPr lang="en-US" sz="1200" kern="1200" dirty="0" smtClean="0">
                <a:solidFill>
                  <a:schemeClr val="tx1"/>
                </a:solidFill>
                <a:effectLst/>
                <a:latin typeface="+mn-lt"/>
                <a:ea typeface="+mn-ea"/>
                <a:cs typeface="+mn-cs"/>
              </a:rPr>
              <a:t>Each</a:t>
            </a:r>
            <a:r>
              <a:rPr lang="en-US" sz="1200" kern="1200" baseline="0" dirty="0" smtClean="0">
                <a:solidFill>
                  <a:schemeClr val="tx1"/>
                </a:solidFill>
                <a:effectLst/>
                <a:latin typeface="+mn-lt"/>
                <a:ea typeface="+mn-ea"/>
                <a:cs typeface="+mn-cs"/>
              </a:rPr>
              <a:t> kind of c</a:t>
            </a:r>
            <a:r>
              <a:rPr lang="en-US" sz="1200" kern="1200" dirty="0" smtClean="0">
                <a:solidFill>
                  <a:schemeClr val="tx1"/>
                </a:solidFill>
                <a:effectLst/>
                <a:latin typeface="+mn-lt"/>
                <a:ea typeface="+mn-ea"/>
                <a:cs typeface="+mn-cs"/>
              </a:rPr>
              <a:t>lassifiers is shown with ten find</a:t>
            </a:r>
            <a:r>
              <a:rPr lang="en-US" sz="1200" kern="1200" baseline="0" dirty="0" smtClean="0">
                <a:solidFill>
                  <a:schemeClr val="tx1"/>
                </a:solidFill>
                <a:effectLst/>
                <a:latin typeface="+mn-lt"/>
                <a:ea typeface="+mn-ea"/>
                <a:cs typeface="+mn-cs"/>
              </a:rPr>
              <a:t> curves demonstrating the results with </a:t>
            </a:r>
            <a:r>
              <a:rPr lang="en-US" sz="1200" kern="1200" dirty="0" smtClean="0">
                <a:solidFill>
                  <a:schemeClr val="tx1"/>
                </a:solidFill>
                <a:effectLst/>
                <a:latin typeface="+mn-lt"/>
                <a:ea typeface="+mn-ea"/>
                <a:cs typeface="+mn-cs"/>
              </a:rPr>
              <a:t>ten-fold cross validation. Here we take 90% data for training and the other 10% for test. In the ten-fold cross validation, the total data set is split into 10 equal subsets and each time the test is performed for one part while the other nine parts are used for training. The fact that the classifiers remain almost unchanged during the ten runs of cross validation shows consistency and robustness of the data set. </a:t>
            </a:r>
          </a:p>
          <a:p>
            <a:pPr>
              <a:defRPr/>
            </a:pPr>
            <a:endParaRPr lang="en-US" sz="1200" b="1" kern="1200" dirty="0" smtClean="0">
              <a:solidFill>
                <a:schemeClr val="tx1"/>
              </a:solidFill>
              <a:effectLst/>
              <a:latin typeface="+mn-lt"/>
              <a:ea typeface="+mn-ea"/>
              <a:cs typeface="+mn-cs"/>
            </a:endParaRPr>
          </a:p>
          <a:p>
            <a:pPr>
              <a:defRPr/>
            </a:pPr>
            <a:endParaRPr lang="en-US" sz="1200" b="1" kern="1200" dirty="0" smtClean="0">
              <a:solidFill>
                <a:schemeClr val="tx1"/>
              </a:solidFill>
              <a:effectLst/>
              <a:latin typeface="+mn-lt"/>
              <a:ea typeface="+mn-ea"/>
              <a:cs typeface="+mn-cs"/>
            </a:endParaRPr>
          </a:p>
          <a:p>
            <a:pPr>
              <a:defRPr/>
            </a:pPr>
            <a:r>
              <a:rPr lang="en-US" sz="1200" b="1" kern="1200" dirty="0" smtClean="0">
                <a:solidFill>
                  <a:schemeClr val="tx1"/>
                </a:solidFill>
                <a:effectLst/>
                <a:latin typeface="+mn-lt"/>
                <a:ea typeface="+mn-ea"/>
                <a:cs typeface="+mn-cs"/>
              </a:rPr>
              <a:t>Accuracy: </a:t>
            </a:r>
          </a:p>
          <a:p>
            <a:pPr>
              <a:defRPr/>
            </a:pPr>
            <a:r>
              <a:rPr lang="en-US" sz="1200" b="1" kern="1200" dirty="0" smtClean="0">
                <a:solidFill>
                  <a:schemeClr val="tx1"/>
                </a:solidFill>
                <a:effectLst/>
                <a:latin typeface="+mn-lt"/>
                <a:ea typeface="+mn-ea"/>
                <a:cs typeface="+mn-cs"/>
              </a:rPr>
              <a:t>All 16 features</a:t>
            </a:r>
            <a:r>
              <a:rPr lang="en-US" sz="1200" b="1" kern="1200" baseline="0" dirty="0" smtClean="0">
                <a:solidFill>
                  <a:schemeClr val="tx1"/>
                </a:solidFill>
                <a:effectLst/>
                <a:latin typeface="+mn-lt"/>
                <a:ea typeface="+mn-ea"/>
                <a:cs typeface="+mn-cs"/>
              </a:rPr>
              <a:t> averaging 10 folds after global cleaning: 0.9551</a:t>
            </a:r>
          </a:p>
          <a:p>
            <a:pPr>
              <a:defRPr/>
            </a:pPr>
            <a:r>
              <a:rPr lang="en-US" sz="1200" b="1" kern="1200" dirty="0" smtClean="0">
                <a:solidFill>
                  <a:schemeClr val="tx1"/>
                </a:solidFill>
                <a:effectLst/>
                <a:latin typeface="+mn-lt"/>
                <a:ea typeface="+mn-ea"/>
                <a:cs typeface="+mn-cs"/>
              </a:rPr>
              <a:t>Size measurement averaging 10 folds after</a:t>
            </a:r>
            <a:r>
              <a:rPr lang="en-US" sz="1200" b="1" kern="1200" baseline="0" dirty="0" smtClean="0">
                <a:solidFill>
                  <a:schemeClr val="tx1"/>
                </a:solidFill>
                <a:effectLst/>
                <a:latin typeface="+mn-lt"/>
                <a:ea typeface="+mn-ea"/>
                <a:cs typeface="+mn-cs"/>
              </a:rPr>
              <a:t> global cleaning</a:t>
            </a:r>
            <a:r>
              <a:rPr lang="en-US" sz="1200" b="1" kern="1200" dirty="0" smtClean="0">
                <a:solidFill>
                  <a:schemeClr val="tx1"/>
                </a:solidFill>
                <a:effectLst/>
                <a:latin typeface="+mn-lt"/>
                <a:ea typeface="+mn-ea"/>
                <a:cs typeface="+mn-cs"/>
              </a:rPr>
              <a:t>: 0.8423</a:t>
            </a:r>
          </a:p>
          <a:p>
            <a:pPr>
              <a:defRPr/>
            </a:pPr>
            <a:r>
              <a:rPr lang="en-US" sz="1200" b="1" kern="1200" dirty="0" smtClean="0">
                <a:solidFill>
                  <a:schemeClr val="tx1"/>
                </a:solidFill>
                <a:effectLst/>
                <a:latin typeface="+mn-lt"/>
                <a:ea typeface="+mn-ea"/>
                <a:cs typeface="+mn-cs"/>
              </a:rPr>
              <a:t>Size-RI</a:t>
            </a:r>
            <a:r>
              <a:rPr lang="en-US" sz="1200" b="1" kern="1200" baseline="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measurement averaging 10 folds after</a:t>
            </a:r>
            <a:r>
              <a:rPr lang="en-US" sz="1200" b="1" kern="1200" baseline="0" dirty="0" smtClean="0">
                <a:solidFill>
                  <a:schemeClr val="tx1"/>
                </a:solidFill>
                <a:effectLst/>
                <a:latin typeface="+mn-lt"/>
                <a:ea typeface="+mn-ea"/>
                <a:cs typeface="+mn-cs"/>
              </a:rPr>
              <a:t> global cleaning: </a:t>
            </a:r>
            <a:r>
              <a:rPr lang="en-US" sz="1200" b="1" kern="1200" dirty="0" smtClean="0">
                <a:solidFill>
                  <a:schemeClr val="tx1"/>
                </a:solidFill>
                <a:effectLst/>
                <a:latin typeface="+mn-lt"/>
                <a:ea typeface="+mn-ea"/>
                <a:cs typeface="+mn-cs"/>
              </a:rPr>
              <a:t>0.8420</a:t>
            </a:r>
          </a:p>
          <a:p>
            <a:pPr>
              <a:defRPr/>
            </a:pPr>
            <a:r>
              <a:rPr lang="en-US" sz="1200" b="1" kern="1200" dirty="0" smtClean="0">
                <a:solidFill>
                  <a:schemeClr val="tx1"/>
                </a:solidFill>
                <a:effectLst/>
                <a:latin typeface="+mn-lt"/>
                <a:ea typeface="+mn-ea"/>
                <a:cs typeface="+mn-cs"/>
              </a:rPr>
              <a:t>Size measurement averaging 10 folds after</a:t>
            </a:r>
            <a:r>
              <a:rPr lang="en-US" sz="1200" b="1" kern="1200" baseline="0" dirty="0" smtClean="0">
                <a:solidFill>
                  <a:schemeClr val="tx1"/>
                </a:solidFill>
                <a:effectLst/>
                <a:latin typeface="+mn-lt"/>
                <a:ea typeface="+mn-ea"/>
                <a:cs typeface="+mn-cs"/>
              </a:rPr>
              <a:t> local cleaning: </a:t>
            </a:r>
            <a:r>
              <a:rPr lang="en-US" sz="1200" b="1" kern="1200" dirty="0" smtClean="0">
                <a:solidFill>
                  <a:schemeClr val="tx1"/>
                </a:solidFill>
                <a:effectLst/>
                <a:latin typeface="+mn-lt"/>
                <a:ea typeface="+mn-ea"/>
                <a:cs typeface="+mn-cs"/>
              </a:rPr>
              <a:t>0.7806</a:t>
            </a:r>
          </a:p>
          <a:p>
            <a:pPr>
              <a:defRPr/>
            </a:pPr>
            <a:r>
              <a:rPr lang="en-US" sz="1200" b="1" kern="1200" dirty="0" smtClean="0">
                <a:solidFill>
                  <a:schemeClr val="tx1"/>
                </a:solidFill>
                <a:effectLst/>
                <a:latin typeface="+mn-lt"/>
                <a:ea typeface="+mn-ea"/>
                <a:cs typeface="+mn-cs"/>
              </a:rPr>
              <a:t>Size-RI</a:t>
            </a:r>
            <a:r>
              <a:rPr lang="en-US" sz="1200" b="1" kern="1200" baseline="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measurement averaging 10 folds after</a:t>
            </a:r>
            <a:r>
              <a:rPr lang="en-US" sz="1200" b="1" kern="1200" baseline="0" dirty="0" smtClean="0">
                <a:solidFill>
                  <a:schemeClr val="tx1"/>
                </a:solidFill>
                <a:effectLst/>
                <a:latin typeface="+mn-lt"/>
                <a:ea typeface="+mn-ea"/>
                <a:cs typeface="+mn-cs"/>
              </a:rPr>
              <a:t> local cleaning: </a:t>
            </a:r>
            <a:r>
              <a:rPr lang="en-US" sz="1200" b="1" kern="1200" dirty="0" smtClean="0">
                <a:solidFill>
                  <a:schemeClr val="tx1"/>
                </a:solidFill>
                <a:effectLst/>
                <a:latin typeface="+mn-lt"/>
                <a:ea typeface="+mn-ea"/>
                <a:cs typeface="+mn-cs"/>
              </a:rPr>
              <a:t>0.8905</a:t>
            </a:r>
          </a:p>
          <a:p>
            <a:pPr>
              <a:defRPr/>
            </a:pPr>
            <a:endParaRPr lang="en-US" sz="1200" b="1" kern="1200" dirty="0" smtClean="0">
              <a:solidFill>
                <a:schemeClr val="tx1"/>
              </a:solidFill>
              <a:effectLst/>
              <a:latin typeface="+mn-lt"/>
              <a:ea typeface="+mn-ea"/>
              <a:cs typeface="+mn-cs"/>
            </a:endParaRPr>
          </a:p>
          <a:p>
            <a:pPr>
              <a:defRPr/>
            </a:pPr>
            <a:r>
              <a:rPr lang="en-US" sz="1200" b="1" kern="1200" dirty="0" smtClean="0">
                <a:solidFill>
                  <a:schemeClr val="tx1"/>
                </a:solidFill>
                <a:effectLst/>
                <a:latin typeface="+mn-lt"/>
                <a:ea typeface="+mn-ea"/>
                <a:cs typeface="+mn-cs"/>
              </a:rPr>
              <a:t>(1-0.7806)/(1-0.9551)</a:t>
            </a:r>
            <a:r>
              <a:rPr lang="en-US" sz="1200" b="1" kern="1200" baseline="0" dirty="0" smtClean="0">
                <a:solidFill>
                  <a:schemeClr val="tx1"/>
                </a:solidFill>
                <a:effectLst/>
                <a:latin typeface="+mn-lt"/>
                <a:ea typeface="+mn-ea"/>
                <a:cs typeface="+mn-cs"/>
              </a:rPr>
              <a:t> = 4.8864</a:t>
            </a:r>
          </a:p>
          <a:p>
            <a:pPr>
              <a:defRPr/>
            </a:pPr>
            <a:r>
              <a:rPr lang="en-US" sz="1200" b="1" kern="1200" baseline="0" dirty="0" smtClean="0">
                <a:solidFill>
                  <a:schemeClr val="tx1"/>
                </a:solidFill>
                <a:effectLst/>
                <a:latin typeface="+mn-lt"/>
                <a:ea typeface="+mn-ea"/>
                <a:cs typeface="+mn-cs"/>
              </a:rPr>
              <a:t>(0.9551-0.7806)/0.7806 = 22.4%</a:t>
            </a:r>
            <a:endParaRPr lang="en-US" sz="1200" b="1" kern="1200" dirty="0" smtClean="0">
              <a:solidFill>
                <a:schemeClr val="tx1"/>
              </a:solidFill>
              <a:effectLst/>
              <a:latin typeface="+mn-lt"/>
              <a:ea typeface="+mn-ea"/>
              <a:cs typeface="+mn-cs"/>
            </a:endParaRPr>
          </a:p>
          <a:p>
            <a:pPr>
              <a:defRPr/>
            </a:pPr>
            <a:endParaRPr lang="en-US" sz="1200" b="1" kern="1200" dirty="0" smtClean="0">
              <a:solidFill>
                <a:schemeClr val="tx1"/>
              </a:solidFill>
              <a:effectLst/>
              <a:latin typeface="+mn-lt"/>
              <a:ea typeface="+mn-ea"/>
              <a:cs typeface="+mn-cs"/>
            </a:endParaRPr>
          </a:p>
          <a:p>
            <a:endParaRPr lang="en-US" sz="1200" b="1"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CB05233-E64E-7F4D-99F9-BDBB827361ED}" type="slidenum">
              <a:rPr lang="en-US" smtClean="0"/>
              <a:t>7</a:t>
            </a:fld>
            <a:endParaRPr lang="en-US" dirty="0"/>
          </a:p>
        </p:txBody>
      </p:sp>
    </p:spTree>
    <p:extLst>
      <p:ext uri="{BB962C8B-B14F-4D97-AF65-F5344CB8AC3E}">
        <p14:creationId xmlns:p14="http://schemas.microsoft.com/office/powerpoint/2010/main" val="839053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Fig</a:t>
            </a:r>
            <a:r>
              <a:rPr lang="en-US" sz="1200" b="0" kern="1200" baseline="0" dirty="0" smtClean="0">
                <a:solidFill>
                  <a:schemeClr val="tx1"/>
                </a:solidFill>
                <a:effectLst/>
                <a:latin typeface="+mn-lt"/>
                <a:ea typeface="+mn-ea"/>
                <a:cs typeface="+mn-cs"/>
              </a:rPr>
              <a:t> 7. (a-c) </a:t>
            </a:r>
            <a:r>
              <a:rPr lang="en-US" sz="1200" b="0" kern="1200" dirty="0" smtClean="0">
                <a:solidFill>
                  <a:schemeClr val="tx1"/>
                </a:solidFill>
                <a:effectLst/>
                <a:latin typeface="+mn-lt"/>
                <a:ea typeface="+mn-ea"/>
                <a:cs typeface="+mn-cs"/>
              </a:rPr>
              <a:t>Decision</a:t>
            </a:r>
            <a:r>
              <a:rPr lang="en-US" sz="1200" b="0" kern="1200" baseline="0" dirty="0" smtClean="0">
                <a:solidFill>
                  <a:schemeClr val="tx1"/>
                </a:solidFill>
                <a:effectLst/>
                <a:latin typeface="+mn-lt"/>
                <a:ea typeface="+mn-ea"/>
                <a:cs typeface="+mn-cs"/>
              </a:rPr>
              <a:t> boundary (red lines) </a:t>
            </a:r>
            <a:r>
              <a:rPr lang="en-US" sz="1200" b="0" kern="1200" dirty="0" smtClean="0">
                <a:solidFill>
                  <a:schemeClr val="tx1"/>
                </a:solidFill>
                <a:effectLst/>
                <a:latin typeface="+mn-lt"/>
                <a:ea typeface="+mn-ea"/>
                <a:cs typeface="+mn-cs"/>
              </a:rPr>
              <a:t>in simultaneous two-parameter scatter plots using ten-fold cross validation. It shows the consistency and robustness of supervised classification. (a) diameter and protein concentration (b) diameter and scattering measurement (c) protein concentration and scattering. </a:t>
            </a:r>
            <a:endParaRPr lang="en-US" sz="1200" b="1"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 Performance ranking of each individual principal components in PCA space. The values of each bar show the percentage of the total variance explained by each principal components, </a:t>
            </a:r>
            <a:r>
              <a:rPr lang="en-US" sz="1200" b="0" i="0" kern="1200" dirty="0" smtClean="0">
                <a:solidFill>
                  <a:schemeClr val="tx1"/>
                </a:solidFill>
                <a:effectLst/>
                <a:latin typeface="+mn-lt"/>
                <a:ea typeface="+mn-ea"/>
                <a:cs typeface="+mn-cs"/>
              </a:rPr>
              <a:t>accounting for the variability expressed in the data</a:t>
            </a:r>
            <a:r>
              <a:rPr lang="en-US" sz="1200" b="0" i="0" kern="1200" baseline="0" dirty="0" smtClean="0">
                <a:solidFill>
                  <a:schemeClr val="tx1"/>
                </a:solidFill>
                <a:effectLst/>
                <a:latin typeface="+mn-lt"/>
                <a:ea typeface="+mn-ea"/>
                <a:cs typeface="+mn-cs"/>
              </a:rPr>
              <a:t>. Principal components with larger variability don’t necessarily give high accuracy in classification.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p>
        </p:txBody>
      </p:sp>
      <p:sp>
        <p:nvSpPr>
          <p:cNvPr id="4" name="Slide Number Placeholder 3"/>
          <p:cNvSpPr>
            <a:spLocks noGrp="1"/>
          </p:cNvSpPr>
          <p:nvPr>
            <p:ph type="sldNum" sz="quarter" idx="10"/>
          </p:nvPr>
        </p:nvSpPr>
        <p:spPr/>
        <p:txBody>
          <a:bodyPr/>
          <a:lstStyle/>
          <a:p>
            <a:fld id="{1CB05233-E64E-7F4D-99F9-BDBB827361ED}" type="slidenum">
              <a:rPr lang="en-US" smtClean="0"/>
              <a:t>8</a:t>
            </a:fld>
            <a:endParaRPr lang="en-US"/>
          </a:p>
        </p:txBody>
      </p:sp>
    </p:spTree>
    <p:extLst>
      <p:ext uri="{BB962C8B-B14F-4D97-AF65-F5344CB8AC3E}">
        <p14:creationId xmlns:p14="http://schemas.microsoft.com/office/powerpoint/2010/main" val="14472045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rgbClr val="081EDF"/>
                </a:solidFill>
                <a:effectLst/>
                <a:latin typeface="+mn-lt"/>
                <a:ea typeface="+mn-ea"/>
                <a:cs typeface="+mn-cs"/>
              </a:rPr>
              <a:t>Fig.</a:t>
            </a:r>
            <a:r>
              <a:rPr lang="en-US" sz="1200" b="0" kern="1200" baseline="0" dirty="0" smtClean="0">
                <a:solidFill>
                  <a:srgbClr val="081EDF"/>
                </a:solidFill>
                <a:effectLst/>
                <a:latin typeface="+mn-lt"/>
                <a:ea typeface="+mn-ea"/>
                <a:cs typeface="+mn-cs"/>
              </a:rPr>
              <a:t> 9 (a) </a:t>
            </a:r>
            <a:r>
              <a:rPr lang="en-US" sz="1200" b="0" kern="1200" dirty="0" smtClean="0">
                <a:solidFill>
                  <a:srgbClr val="081EDF"/>
                </a:solidFill>
                <a:effectLst/>
                <a:latin typeface="+mn-lt"/>
                <a:ea typeface="+mn-ea"/>
                <a:cs typeface="+mn-cs"/>
              </a:rPr>
              <a:t>Study of algae cells (</a:t>
            </a:r>
            <a:r>
              <a:rPr lang="en-US" sz="1200" b="0" kern="1200" dirty="0" err="1" smtClean="0">
                <a:solidFill>
                  <a:srgbClr val="081EDF"/>
                </a:solidFill>
                <a:effectLst/>
                <a:latin typeface="+mn-lt"/>
                <a:ea typeface="+mn-ea"/>
                <a:cs typeface="+mn-cs"/>
              </a:rPr>
              <a:t>Chlamydomonas</a:t>
            </a:r>
            <a:r>
              <a:rPr lang="en-US" sz="1200" b="0" kern="1200" dirty="0" smtClean="0">
                <a:solidFill>
                  <a:srgbClr val="081EDF"/>
                </a:solidFill>
                <a:effectLst/>
                <a:latin typeface="+mn-lt"/>
                <a:ea typeface="+mn-ea"/>
                <a:cs typeface="+mn-cs"/>
              </a:rPr>
              <a:t> </a:t>
            </a:r>
            <a:r>
              <a:rPr lang="en-US" sz="1200" b="0" kern="1200" dirty="0" err="1" smtClean="0">
                <a:solidFill>
                  <a:srgbClr val="081EDF"/>
                </a:solidFill>
                <a:effectLst/>
                <a:latin typeface="+mn-lt"/>
                <a:ea typeface="+mn-ea"/>
                <a:cs typeface="+mn-cs"/>
              </a:rPr>
              <a:t>reinhardtii</a:t>
            </a:r>
            <a:r>
              <a:rPr lang="en-US" sz="1200" b="0" kern="1200" dirty="0" smtClean="0">
                <a:solidFill>
                  <a:srgbClr val="081EDF"/>
                </a:solidFill>
                <a:effectLst/>
                <a:latin typeface="+mn-lt"/>
                <a:ea typeface="+mn-ea"/>
                <a:cs typeface="+mn-cs"/>
              </a:rPr>
              <a:t>) </a:t>
            </a:r>
            <a:r>
              <a:rPr lang="en-US" dirty="0" smtClean="0">
                <a:solidFill>
                  <a:srgbClr val="081EDF"/>
                </a:solidFill>
              </a:rPr>
              <a:t>time-stretch QPI</a:t>
            </a:r>
            <a:r>
              <a:rPr lang="en-US" sz="1200" b="0" kern="1200" dirty="0" smtClean="0">
                <a:solidFill>
                  <a:srgbClr val="081EDF"/>
                </a:solidFill>
                <a:effectLst/>
                <a:latin typeface="+mn-lt"/>
                <a:ea typeface="+mn-ea"/>
                <a:cs typeface="+mn-cs"/>
              </a:rPr>
              <a:t>. Three-dimensional scatter plot based on size, protein concentration, and transparency of the cells measured by time-stretch QPI, with </a:t>
            </a:r>
            <a:r>
              <a:rPr lang="en-US" dirty="0" smtClean="0">
                <a:solidFill>
                  <a:srgbClr val="081EDF"/>
                </a:solidFill>
              </a:rPr>
              <a:t>2D</a:t>
            </a:r>
            <a:r>
              <a:rPr lang="en-US" sz="1200" b="0" kern="1200" dirty="0" smtClean="0">
                <a:solidFill>
                  <a:srgbClr val="081EDF"/>
                </a:solidFill>
                <a:effectLst/>
                <a:latin typeface="+mn-lt"/>
                <a:ea typeface="+mn-ea"/>
                <a:cs typeface="+mn-cs"/>
              </a:rPr>
              <a:t> projections for every combination of two parameters. Insert: </a:t>
            </a:r>
            <a:r>
              <a:rPr lang="en-US" dirty="0" smtClean="0">
                <a:solidFill>
                  <a:srgbClr val="081EDF"/>
                </a:solidFill>
              </a:rPr>
              <a:t>C</a:t>
            </a:r>
            <a:r>
              <a:rPr lang="en-US" sz="1200" b="0" kern="1200" dirty="0" smtClean="0">
                <a:solidFill>
                  <a:srgbClr val="081EDF"/>
                </a:solidFill>
                <a:effectLst/>
                <a:latin typeface="+mn-lt"/>
                <a:ea typeface="+mn-ea"/>
                <a:cs typeface="+mn-cs"/>
              </a:rPr>
              <a:t>onventional flow cytometry using forward scattering and side scattering is not enough to distinguish the difference between high-lipid content and low-lipid content algae cells. Time-stretch QPI is much more effective in separating the two algae populations. (b) </a:t>
            </a:r>
            <a:r>
              <a:rPr lang="en-US" sz="1200" kern="1200" dirty="0" smtClean="0">
                <a:solidFill>
                  <a:srgbClr val="081EDF"/>
                </a:solidFill>
                <a:effectLst/>
                <a:latin typeface="+mn-lt"/>
                <a:ea typeface="+mn-ea"/>
                <a:cs typeface="+mn-cs"/>
              </a:rPr>
              <a:t>Receiver Operating Characteristics (ROC) curves for binary classification of normal and lipid-rich algae species. Blue</a:t>
            </a:r>
            <a:r>
              <a:rPr lang="en-US" sz="1200" kern="1200" baseline="0" dirty="0" smtClean="0">
                <a:solidFill>
                  <a:srgbClr val="081EDF"/>
                </a:solidFill>
                <a:effectLst/>
                <a:latin typeface="+mn-lt"/>
                <a:ea typeface="+mn-ea"/>
                <a:cs typeface="+mn-cs"/>
              </a:rPr>
              <a:t> cu</a:t>
            </a:r>
            <a:r>
              <a:rPr lang="en-US" dirty="0" smtClean="0">
                <a:solidFill>
                  <a:srgbClr val="081EDF"/>
                </a:solidFill>
              </a:rPr>
              <a:t>rve shows the classifier performance</a:t>
            </a:r>
            <a:r>
              <a:rPr lang="en-US" baseline="0" dirty="0" smtClean="0">
                <a:solidFill>
                  <a:srgbClr val="081EDF"/>
                </a:solidFill>
              </a:rPr>
              <a:t> using all 16 physical features extracted from the time-stretch QPI images. Red, green and orange curves show the classifier decision made using only the three major physical features, rainbow diameter, optical path length difference,</a:t>
            </a:r>
            <a:r>
              <a:rPr lang="en-US" dirty="0" smtClean="0">
                <a:solidFill>
                  <a:srgbClr val="081EDF"/>
                </a:solidFill>
              </a:rPr>
              <a:t> and attenuation, respectively</a:t>
            </a:r>
            <a:r>
              <a:rPr lang="en-US" baseline="0" dirty="0" smtClean="0">
                <a:solidFill>
                  <a:srgbClr val="081EDF"/>
                </a:solidFill>
              </a:rPr>
              <a:t>. Additionally we show ROC curves in purple for classification based on the first principal components in PCA space. </a:t>
            </a:r>
            <a:r>
              <a:rPr lang="en-US" sz="1200" kern="1200" dirty="0" smtClean="0">
                <a:solidFill>
                  <a:srgbClr val="081EDF"/>
                </a:solidFill>
                <a:effectLst/>
                <a:latin typeface="+mn-lt"/>
                <a:ea typeface="+mn-ea"/>
                <a:cs typeface="+mn-cs"/>
              </a:rPr>
              <a:t>The diagonal line </a:t>
            </a:r>
            <a:r>
              <a:rPr lang="en-US" dirty="0" smtClean="0">
                <a:solidFill>
                  <a:srgbClr val="081EDF"/>
                </a:solidFill>
              </a:rPr>
              <a:t>shows results of random guess. </a:t>
            </a:r>
          </a:p>
          <a:p>
            <a:endParaRPr lang="en-US" sz="1200" b="1" kern="1200" dirty="0">
              <a:solidFill>
                <a:srgbClr val="081EDF"/>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CB05233-E64E-7F4D-99F9-BDBB827361ED}" type="slidenum">
              <a:rPr lang="en-US" smtClean="0"/>
              <a:t>9</a:t>
            </a:fld>
            <a:endParaRPr lang="en-US"/>
          </a:p>
        </p:txBody>
      </p:sp>
    </p:spTree>
    <p:extLst>
      <p:ext uri="{BB962C8B-B14F-4D97-AF65-F5344CB8AC3E}">
        <p14:creationId xmlns:p14="http://schemas.microsoft.com/office/powerpoint/2010/main" val="2970844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6/24/2015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767860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6/24/2015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231581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6/24/2015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3992377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807332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6/24/2015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2204957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0C329A24-AADC-1140-A880-2445A455A452}" type="datetimeFigureOut">
              <a:rPr lang="en-US" smtClean="0"/>
              <a:t>6/24/2015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055520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0C329A24-AADC-1140-A880-2445A455A452}" type="datetimeFigureOut">
              <a:rPr lang="en-US" smtClean="0"/>
              <a:t>6/24/2015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3634059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0C329A24-AADC-1140-A880-2445A455A452}" type="datetimeFigureOut">
              <a:rPr lang="en-US" smtClean="0"/>
              <a:t>6/24/2015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230942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0C329A24-AADC-1140-A880-2445A455A452}" type="datetimeFigureOut">
              <a:rPr lang="en-US" smtClean="0"/>
              <a:t>6/24/2015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782224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329A24-AADC-1140-A880-2445A455A452}" type="datetimeFigureOut">
              <a:rPr lang="en-US" smtClean="0"/>
              <a:t>6/24/2015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3272028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0C329A24-AADC-1140-A880-2445A455A452}" type="datetimeFigureOut">
              <a:rPr lang="en-US" smtClean="0"/>
              <a:t>6/24/2015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100462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0C329A24-AADC-1140-A880-2445A455A452}" type="datetimeFigureOut">
              <a:rPr lang="en-US" smtClean="0"/>
              <a:t>6/24/2015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2821472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329A24-AADC-1140-A880-2445A455A452}" type="datetimeFigureOut">
              <a:rPr lang="en-US" smtClean="0"/>
              <a:t>6/24/2015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5E12C3-92A2-2542-BED3-657AD9A3AD3E}" type="slidenum">
              <a:rPr lang="en-US" smtClean="0"/>
              <a:t>‹#›</a:t>
            </a:fld>
            <a:endParaRPr lang="en-US"/>
          </a:p>
        </p:txBody>
      </p:sp>
    </p:spTree>
    <p:extLst>
      <p:ext uri="{BB962C8B-B14F-4D97-AF65-F5344CB8AC3E}">
        <p14:creationId xmlns:p14="http://schemas.microsoft.com/office/powerpoint/2010/main" val="12380888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9.emf"/><Relationship Id="rId7"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rotWithShape="1">
          <a:blip r:embed="rId3">
            <a:extLst>
              <a:ext uri="{28A0092B-C50C-407E-A947-70E740481C1C}">
                <a14:useLocalDpi xmlns:a14="http://schemas.microsoft.com/office/drawing/2010/main" val="0"/>
              </a:ext>
            </a:extLst>
          </a:blip>
          <a:srcRect l="9002" r="7383"/>
          <a:stretch/>
        </p:blipFill>
        <p:spPr>
          <a:xfrm>
            <a:off x="7118730" y="3800758"/>
            <a:ext cx="853149" cy="720256"/>
          </a:xfrm>
          <a:prstGeom prst="rect">
            <a:avLst/>
          </a:prstGeom>
          <a:scene3d>
            <a:camera prst="isometricLeftDown"/>
            <a:lightRig rig="threePt" dir="t"/>
          </a:scene3d>
        </p:spPr>
      </p:pic>
      <p:cxnSp>
        <p:nvCxnSpPr>
          <p:cNvPr id="241" name="Straight Connector 240"/>
          <p:cNvCxnSpPr/>
          <p:nvPr/>
        </p:nvCxnSpPr>
        <p:spPr>
          <a:xfrm flipH="1">
            <a:off x="5164869" y="3882310"/>
            <a:ext cx="795527" cy="1"/>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grpSp>
        <p:nvGrpSpPr>
          <p:cNvPr id="176" name="Group 175"/>
          <p:cNvGrpSpPr/>
          <p:nvPr/>
        </p:nvGrpSpPr>
        <p:grpSpPr>
          <a:xfrm>
            <a:off x="478030" y="3909202"/>
            <a:ext cx="598264" cy="1601689"/>
            <a:chOff x="-101021" y="4213161"/>
            <a:chExt cx="1238492" cy="1445569"/>
          </a:xfrm>
          <a:effectLst/>
        </p:grpSpPr>
        <p:cxnSp>
          <p:nvCxnSpPr>
            <p:cNvPr id="170" name="Elbow Connector 169"/>
            <p:cNvCxnSpPr/>
            <p:nvPr/>
          </p:nvCxnSpPr>
          <p:spPr>
            <a:xfrm>
              <a:off x="-64532" y="4213161"/>
              <a:ext cx="0" cy="1445569"/>
            </a:xfrm>
            <a:prstGeom prst="straightConnector1">
              <a:avLst/>
            </a:prstGeom>
            <a:ln w="28575">
              <a:solidFill>
                <a:srgbClr val="E1561F"/>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3" name="Elbow Connector 169"/>
            <p:cNvCxnSpPr/>
            <p:nvPr/>
          </p:nvCxnSpPr>
          <p:spPr>
            <a:xfrm flipH="1">
              <a:off x="-101021" y="5658730"/>
              <a:ext cx="400144" cy="0"/>
            </a:xfrm>
            <a:prstGeom prst="straightConnector1">
              <a:avLst/>
            </a:prstGeom>
            <a:ln w="28575">
              <a:solidFill>
                <a:srgbClr val="E1561F"/>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5" name="Elbow Connector 169"/>
            <p:cNvCxnSpPr/>
            <p:nvPr/>
          </p:nvCxnSpPr>
          <p:spPr>
            <a:xfrm flipH="1">
              <a:off x="-64530" y="4225463"/>
              <a:ext cx="1202001" cy="0"/>
            </a:xfrm>
            <a:prstGeom prst="straightConnector1">
              <a:avLst/>
            </a:prstGeom>
            <a:ln w="28575">
              <a:solidFill>
                <a:srgbClr val="E1561F"/>
              </a:solidFill>
              <a:prstDash val="sysDash"/>
            </a:ln>
            <a:effectLst/>
          </p:spPr>
          <p:style>
            <a:lnRef idx="2">
              <a:schemeClr val="accent1"/>
            </a:lnRef>
            <a:fillRef idx="0">
              <a:schemeClr val="accent1"/>
            </a:fillRef>
            <a:effectRef idx="1">
              <a:schemeClr val="accent1"/>
            </a:effectRef>
            <a:fontRef idx="minor">
              <a:schemeClr val="tx1"/>
            </a:fontRef>
          </p:style>
        </p:cxnSp>
      </p:grpSp>
      <p:cxnSp>
        <p:nvCxnSpPr>
          <p:cNvPr id="2" name="Straight Connector 1"/>
          <p:cNvCxnSpPr/>
          <p:nvPr/>
        </p:nvCxnSpPr>
        <p:spPr>
          <a:xfrm flipH="1">
            <a:off x="1230622" y="3909203"/>
            <a:ext cx="911166" cy="0"/>
          </a:xfrm>
          <a:prstGeom prst="line">
            <a:avLst/>
          </a:prstGeom>
          <a:ln w="25400">
            <a:solidFill>
              <a:srgbClr val="6666FF"/>
            </a:solidFill>
          </a:ln>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flipH="1">
            <a:off x="5947587" y="2608114"/>
            <a:ext cx="0" cy="1279537"/>
          </a:xfrm>
          <a:prstGeom prst="line">
            <a:avLst/>
          </a:prstGeom>
          <a:ln w="28575" cmpd="sng">
            <a:solidFill>
              <a:srgbClr val="008000"/>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5718724" y="2047826"/>
            <a:ext cx="561924" cy="352276"/>
          </a:xfrm>
          <a:prstGeom prst="rect">
            <a:avLst/>
          </a:prstGeom>
          <a:noFill/>
        </p:spPr>
        <p:txBody>
          <a:bodyPr wrap="square" lIns="0" rIns="0" rtlCol="0">
            <a:spAutoFit/>
          </a:bodyPr>
          <a:lstStyle>
            <a:defPPr>
              <a:defRPr lang="en-US"/>
            </a:defPPr>
            <a:lvl1pPr algn="ctr">
              <a:lnSpc>
                <a:spcPts val="900"/>
              </a:lnSpc>
              <a:defRPr sz="1050">
                <a:solidFill>
                  <a:srgbClr val="080808"/>
                </a:solidFill>
              </a:defRPr>
            </a:lvl1pPr>
          </a:lstStyle>
          <a:p>
            <a:pPr>
              <a:lnSpc>
                <a:spcPts val="1000"/>
              </a:lnSpc>
            </a:pPr>
            <a:r>
              <a:rPr lang="en-US" dirty="0"/>
              <a:t>Optical Circulator</a:t>
            </a:r>
          </a:p>
        </p:txBody>
      </p:sp>
      <p:cxnSp>
        <p:nvCxnSpPr>
          <p:cNvPr id="6" name="Straight Connector 5"/>
          <p:cNvCxnSpPr/>
          <p:nvPr/>
        </p:nvCxnSpPr>
        <p:spPr>
          <a:xfrm flipH="1">
            <a:off x="2211701" y="3887651"/>
            <a:ext cx="1658824" cy="0"/>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flipH="1">
            <a:off x="411387" y="4148290"/>
            <a:ext cx="1322742"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Analog-to-Digital Convertor</a:t>
            </a:r>
          </a:p>
        </p:txBody>
      </p:sp>
      <p:sp>
        <p:nvSpPr>
          <p:cNvPr id="24" name="TextBox 23"/>
          <p:cNvSpPr txBox="1"/>
          <p:nvPr/>
        </p:nvSpPr>
        <p:spPr>
          <a:xfrm flipH="1">
            <a:off x="1501519" y="4112440"/>
            <a:ext cx="1041365" cy="253916"/>
          </a:xfrm>
          <a:prstGeom prst="rect">
            <a:avLst/>
          </a:prstGeom>
          <a:noFill/>
        </p:spPr>
        <p:txBody>
          <a:bodyPr wrap="square" rtlCol="0">
            <a:spAutoFit/>
          </a:bodyPr>
          <a:lstStyle/>
          <a:p>
            <a:pPr algn="ctr"/>
            <a:r>
              <a:rPr lang="en-US" sz="1050" dirty="0">
                <a:solidFill>
                  <a:srgbClr val="080808"/>
                </a:solidFill>
              </a:rPr>
              <a:t>Photodetector</a:t>
            </a:r>
          </a:p>
        </p:txBody>
      </p:sp>
      <p:cxnSp>
        <p:nvCxnSpPr>
          <p:cNvPr id="25" name="Straight Arrow Connector 24"/>
          <p:cNvCxnSpPr/>
          <p:nvPr/>
        </p:nvCxnSpPr>
        <p:spPr>
          <a:xfrm flipH="1">
            <a:off x="4534128" y="3823092"/>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a:off x="1522867" y="3975508"/>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877573" y="3975508"/>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31641" y="2599969"/>
            <a:ext cx="6497084" cy="0"/>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sp>
        <p:nvSpPr>
          <p:cNvPr id="40" name="Isosceles Triangle 39"/>
          <p:cNvSpPr/>
          <p:nvPr/>
        </p:nvSpPr>
        <p:spPr>
          <a:xfrm rot="5400000" flipH="1">
            <a:off x="3183701" y="2419028"/>
            <a:ext cx="422395" cy="364134"/>
          </a:xfrm>
          <a:prstGeom prst="triangle">
            <a:avLst/>
          </a:prstGeom>
          <a:solidFill>
            <a:srgbClr val="A8FF33"/>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1" name="Trapezoid 40"/>
          <p:cNvSpPr/>
          <p:nvPr/>
        </p:nvSpPr>
        <p:spPr>
          <a:xfrm rot="16200000">
            <a:off x="4065794" y="2451552"/>
            <a:ext cx="421808" cy="299675"/>
          </a:xfrm>
          <a:prstGeom prst="trapezoid">
            <a:avLst/>
          </a:prstGeom>
          <a:solidFill>
            <a:schemeClr val="accent1">
              <a:lumMod val="60000"/>
              <a:lumOff val="4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bIns="0" rtlCol="0" anchor="ctr"/>
          <a:lstStyle/>
          <a:p>
            <a:pPr algn="ctr"/>
            <a:r>
              <a:rPr lang="en-US" sz="800" b="1" dirty="0" smtClean="0"/>
              <a:t>Demux</a:t>
            </a:r>
            <a:endParaRPr lang="en-US" sz="600" b="1" dirty="0"/>
          </a:p>
        </p:txBody>
      </p:sp>
      <p:grpSp>
        <p:nvGrpSpPr>
          <p:cNvPr id="42" name="Group 41"/>
          <p:cNvGrpSpPr/>
          <p:nvPr/>
        </p:nvGrpSpPr>
        <p:grpSpPr>
          <a:xfrm>
            <a:off x="5710949" y="2345784"/>
            <a:ext cx="490655" cy="490655"/>
            <a:chOff x="5516706" y="2227151"/>
            <a:chExt cx="806958" cy="806958"/>
          </a:xfrm>
        </p:grpSpPr>
        <p:sp>
          <p:nvSpPr>
            <p:cNvPr id="43" name="Oval 42"/>
            <p:cNvSpPr/>
            <p:nvPr/>
          </p:nvSpPr>
          <p:spPr>
            <a:xfrm flipH="1">
              <a:off x="5516706" y="2227151"/>
              <a:ext cx="806958" cy="806958"/>
            </a:xfrm>
            <a:prstGeom prst="ellipse">
              <a:avLst/>
            </a:prstGeom>
            <a:solidFill>
              <a:srgbClr val="3399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4" name="Arc 43"/>
            <p:cNvSpPr/>
            <p:nvPr/>
          </p:nvSpPr>
          <p:spPr>
            <a:xfrm flipH="1">
              <a:off x="5693469" y="2403918"/>
              <a:ext cx="453428" cy="453425"/>
            </a:xfrm>
            <a:prstGeom prst="arc">
              <a:avLst>
                <a:gd name="adj1" fmla="val 5363730"/>
                <a:gd name="adj2" fmla="val 0"/>
              </a:avLst>
            </a:prstGeom>
            <a:ln w="28575">
              <a:solidFill>
                <a:schemeClr val="bg1"/>
              </a:solidFill>
              <a:headEnd type="stealth"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grpSp>
      <p:sp>
        <p:nvSpPr>
          <p:cNvPr id="45" name="TextBox 44"/>
          <p:cNvSpPr txBox="1"/>
          <p:nvPr/>
        </p:nvSpPr>
        <p:spPr>
          <a:xfrm flipH="1">
            <a:off x="324483" y="2845537"/>
            <a:ext cx="933269"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Mode-Locked</a:t>
            </a:r>
          </a:p>
          <a:p>
            <a:r>
              <a:rPr lang="en-US" dirty="0"/>
              <a:t>Fiber Laser</a:t>
            </a:r>
          </a:p>
        </p:txBody>
      </p:sp>
      <p:grpSp>
        <p:nvGrpSpPr>
          <p:cNvPr id="91" name="Group 90"/>
          <p:cNvGrpSpPr/>
          <p:nvPr/>
        </p:nvGrpSpPr>
        <p:grpSpPr>
          <a:xfrm>
            <a:off x="1917237" y="2209527"/>
            <a:ext cx="1358460" cy="899860"/>
            <a:chOff x="1243508" y="2209527"/>
            <a:chExt cx="1358460" cy="899860"/>
          </a:xfrm>
        </p:grpSpPr>
        <p:sp>
          <p:nvSpPr>
            <p:cNvPr id="32" name="Oval 31"/>
            <p:cNvSpPr/>
            <p:nvPr/>
          </p:nvSpPr>
          <p:spPr>
            <a:xfrm flipH="1">
              <a:off x="1801854" y="2209527"/>
              <a:ext cx="388507" cy="388507"/>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3" name="Oval 32"/>
            <p:cNvSpPr/>
            <p:nvPr/>
          </p:nvSpPr>
          <p:spPr>
            <a:xfrm flipH="1">
              <a:off x="1779832" y="2209527"/>
              <a:ext cx="388507" cy="388507"/>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4" name="Oval 33"/>
            <p:cNvSpPr/>
            <p:nvPr/>
          </p:nvSpPr>
          <p:spPr>
            <a:xfrm flipH="1">
              <a:off x="1757810" y="2209527"/>
              <a:ext cx="388507" cy="388507"/>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8" name="Oval 37"/>
            <p:cNvSpPr/>
            <p:nvPr/>
          </p:nvSpPr>
          <p:spPr>
            <a:xfrm flipH="1">
              <a:off x="1735790" y="2209527"/>
              <a:ext cx="388507" cy="388507"/>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9" name="Oval 38"/>
            <p:cNvSpPr/>
            <p:nvPr/>
          </p:nvSpPr>
          <p:spPr>
            <a:xfrm flipH="1">
              <a:off x="1855038" y="2328776"/>
              <a:ext cx="150010" cy="150010"/>
            </a:xfrm>
            <a:prstGeom prst="ellipse">
              <a:avLst/>
            </a:prstGeom>
            <a:solidFill>
              <a:schemeClr val="bg1"/>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6" name="TextBox 45"/>
            <p:cNvSpPr txBox="1"/>
            <p:nvPr/>
          </p:nvSpPr>
          <p:spPr>
            <a:xfrm flipH="1">
              <a:off x="1243508" y="2628871"/>
              <a:ext cx="1358460" cy="48051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Dispersion Compensating</a:t>
              </a:r>
              <a:endParaRPr lang="fa-IR" dirty="0"/>
            </a:p>
            <a:p>
              <a:r>
                <a:rPr lang="en-US" dirty="0"/>
                <a:t>Fiber</a:t>
              </a:r>
            </a:p>
          </p:txBody>
        </p:sp>
      </p:grpSp>
      <p:sp>
        <p:nvSpPr>
          <p:cNvPr id="47" name="TextBox 46"/>
          <p:cNvSpPr txBox="1"/>
          <p:nvPr/>
        </p:nvSpPr>
        <p:spPr>
          <a:xfrm flipH="1">
            <a:off x="2924963" y="2790075"/>
            <a:ext cx="874089" cy="253916"/>
          </a:xfrm>
          <a:prstGeom prst="rect">
            <a:avLst/>
          </a:prstGeom>
          <a:noFill/>
        </p:spPr>
        <p:txBody>
          <a:bodyPr wrap="square" lIns="0" rIns="0" rtlCol="0">
            <a:spAutoFit/>
          </a:bodyPr>
          <a:lstStyle/>
          <a:p>
            <a:pPr algn="ctr"/>
            <a:r>
              <a:rPr lang="en-US" sz="1050" dirty="0" smtClean="0">
                <a:solidFill>
                  <a:srgbClr val="080808"/>
                </a:solidFill>
              </a:rPr>
              <a:t>EDFA</a:t>
            </a:r>
            <a:endParaRPr lang="en-US" sz="1050" dirty="0">
              <a:solidFill>
                <a:srgbClr val="080808"/>
              </a:solidFill>
            </a:endParaRPr>
          </a:p>
        </p:txBody>
      </p:sp>
      <p:sp>
        <p:nvSpPr>
          <p:cNvPr id="48" name="TextBox 47"/>
          <p:cNvSpPr txBox="1"/>
          <p:nvPr/>
        </p:nvSpPr>
        <p:spPr>
          <a:xfrm flipH="1">
            <a:off x="4024100" y="2061754"/>
            <a:ext cx="540662" cy="329834"/>
          </a:xfrm>
          <a:prstGeom prst="rect">
            <a:avLst/>
          </a:prstGeom>
          <a:noFill/>
        </p:spPr>
        <p:txBody>
          <a:bodyPr wrap="square" lIns="0" rIns="0" rtlCol="0">
            <a:spAutoFit/>
          </a:bodyPr>
          <a:lstStyle>
            <a:defPPr>
              <a:defRPr lang="en-US"/>
            </a:defPPr>
            <a:lvl1pPr algn="ctr">
              <a:lnSpc>
                <a:spcPts val="900"/>
              </a:lnSpc>
              <a:defRPr sz="1050">
                <a:solidFill>
                  <a:srgbClr val="080808"/>
                </a:solidFill>
              </a:defRPr>
            </a:lvl1pPr>
          </a:lstStyle>
          <a:p>
            <a:r>
              <a:rPr lang="en-US" dirty="0"/>
              <a:t>WDM Filter</a:t>
            </a:r>
          </a:p>
        </p:txBody>
      </p:sp>
      <p:cxnSp>
        <p:nvCxnSpPr>
          <p:cNvPr id="49" name="Straight Arrow Connector 48"/>
          <p:cNvCxnSpPr/>
          <p:nvPr/>
        </p:nvCxnSpPr>
        <p:spPr>
          <a:xfrm>
            <a:off x="1292982" y="252069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5149713" y="2520692"/>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24011" y="1852177"/>
            <a:ext cx="2538683" cy="307777"/>
          </a:xfrm>
          <a:prstGeom prst="rect">
            <a:avLst/>
          </a:prstGeom>
          <a:noFill/>
        </p:spPr>
        <p:txBody>
          <a:bodyPr wrap="square" rtlCol="0">
            <a:spAutoFit/>
          </a:bodyPr>
          <a:lstStyle/>
          <a:p>
            <a:pPr algn="ctr"/>
            <a:r>
              <a:rPr lang="en-US" sz="1400" b="1" dirty="0" smtClean="0">
                <a:solidFill>
                  <a:schemeClr val="accent6">
                    <a:lumMod val="75000"/>
                  </a:schemeClr>
                </a:solidFill>
              </a:rPr>
              <a:t>1. Quantitative Phase Imaging</a:t>
            </a:r>
            <a:endParaRPr lang="en-US" sz="1400" b="1" dirty="0">
              <a:solidFill>
                <a:schemeClr val="accent6">
                  <a:lumMod val="75000"/>
                </a:schemeClr>
              </a:solidFill>
            </a:endParaRPr>
          </a:p>
        </p:txBody>
      </p:sp>
      <p:cxnSp>
        <p:nvCxnSpPr>
          <p:cNvPr id="80" name="Straight Arrow Connector 79"/>
          <p:cNvCxnSpPr/>
          <p:nvPr/>
        </p:nvCxnSpPr>
        <p:spPr>
          <a:xfrm rot="16200000" flipH="1">
            <a:off x="5999482" y="3599230"/>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117" name="Freeform 116"/>
          <p:cNvSpPr/>
          <p:nvPr/>
        </p:nvSpPr>
        <p:spPr>
          <a:xfrm>
            <a:off x="4547797" y="1858628"/>
            <a:ext cx="503503" cy="657127"/>
          </a:xfrm>
          <a:custGeom>
            <a:avLst/>
            <a:gdLst>
              <a:gd name="connsiteX0" fmla="*/ 0 w 887601"/>
              <a:gd name="connsiteY0" fmla="*/ 1065448 h 1283921"/>
              <a:gd name="connsiteX1" fmla="*/ 109243 w 887601"/>
              <a:gd name="connsiteY1" fmla="*/ 942557 h 1283921"/>
              <a:gd name="connsiteX2" fmla="*/ 327730 w 887601"/>
              <a:gd name="connsiteY2" fmla="*/ 393 h 1283921"/>
              <a:gd name="connsiteX3" fmla="*/ 600838 w 887601"/>
              <a:gd name="connsiteY3" fmla="*/ 1065448 h 1283921"/>
              <a:gd name="connsiteX4" fmla="*/ 887601 w 887601"/>
              <a:gd name="connsiteY4" fmla="*/ 1283921 h 1283921"/>
              <a:gd name="connsiteX0" fmla="*/ 0 w 1092432"/>
              <a:gd name="connsiteY0" fmla="*/ 1270284 h 1283938"/>
              <a:gd name="connsiteX1" fmla="*/ 314074 w 1092432"/>
              <a:gd name="connsiteY1" fmla="*/ 942574 h 1283938"/>
              <a:gd name="connsiteX2" fmla="*/ 532561 w 1092432"/>
              <a:gd name="connsiteY2" fmla="*/ 410 h 1283938"/>
              <a:gd name="connsiteX3" fmla="*/ 805669 w 1092432"/>
              <a:gd name="connsiteY3" fmla="*/ 1065465 h 1283938"/>
              <a:gd name="connsiteX4" fmla="*/ 1092432 w 1092432"/>
              <a:gd name="connsiteY4" fmla="*/ 1283938 h 1283938"/>
              <a:gd name="connsiteX0" fmla="*/ 0 w 1092432"/>
              <a:gd name="connsiteY0" fmla="*/ 1269879 h 1283533"/>
              <a:gd name="connsiteX1" fmla="*/ 300419 w 1092432"/>
              <a:gd name="connsiteY1" fmla="*/ 1051405 h 1283533"/>
              <a:gd name="connsiteX2" fmla="*/ 532561 w 1092432"/>
              <a:gd name="connsiteY2" fmla="*/ 5 h 1283533"/>
              <a:gd name="connsiteX3" fmla="*/ 805669 w 1092432"/>
              <a:gd name="connsiteY3" fmla="*/ 1065060 h 1283533"/>
              <a:gd name="connsiteX4" fmla="*/ 1092432 w 1092432"/>
              <a:gd name="connsiteY4" fmla="*/ 1283533 h 1283533"/>
              <a:gd name="connsiteX0" fmla="*/ 0 w 983189"/>
              <a:gd name="connsiteY0" fmla="*/ 1228916 h 1283533"/>
              <a:gd name="connsiteX1" fmla="*/ 191176 w 983189"/>
              <a:gd name="connsiteY1" fmla="*/ 1051405 h 1283533"/>
              <a:gd name="connsiteX2" fmla="*/ 423318 w 983189"/>
              <a:gd name="connsiteY2" fmla="*/ 5 h 1283533"/>
              <a:gd name="connsiteX3" fmla="*/ 696426 w 983189"/>
              <a:gd name="connsiteY3" fmla="*/ 1065060 h 1283533"/>
              <a:gd name="connsiteX4" fmla="*/ 983189 w 983189"/>
              <a:gd name="connsiteY4" fmla="*/ 1283533 h 1283533"/>
              <a:gd name="connsiteX0" fmla="*/ 0 w 901256"/>
              <a:gd name="connsiteY0" fmla="*/ 1228916 h 1269879"/>
              <a:gd name="connsiteX1" fmla="*/ 191176 w 901256"/>
              <a:gd name="connsiteY1" fmla="*/ 1051405 h 1269879"/>
              <a:gd name="connsiteX2" fmla="*/ 423318 w 901256"/>
              <a:gd name="connsiteY2" fmla="*/ 5 h 1269879"/>
              <a:gd name="connsiteX3" fmla="*/ 696426 w 901256"/>
              <a:gd name="connsiteY3" fmla="*/ 1065060 h 1269879"/>
              <a:gd name="connsiteX4" fmla="*/ 901256 w 901256"/>
              <a:gd name="connsiteY4" fmla="*/ 1269879 h 1269879"/>
              <a:gd name="connsiteX0" fmla="*/ 0 w 901256"/>
              <a:gd name="connsiteY0" fmla="*/ 1228920 h 1269883"/>
              <a:gd name="connsiteX1" fmla="*/ 251940 w 901256"/>
              <a:gd name="connsiteY1" fmla="*/ 1045333 h 1269883"/>
              <a:gd name="connsiteX2" fmla="*/ 423318 w 901256"/>
              <a:gd name="connsiteY2" fmla="*/ 9 h 1269883"/>
              <a:gd name="connsiteX3" fmla="*/ 696426 w 901256"/>
              <a:gd name="connsiteY3" fmla="*/ 1065064 h 1269883"/>
              <a:gd name="connsiteX4" fmla="*/ 901256 w 901256"/>
              <a:gd name="connsiteY4" fmla="*/ 1269883 h 1269883"/>
              <a:gd name="connsiteX0" fmla="*/ 0 w 901256"/>
              <a:gd name="connsiteY0" fmla="*/ 1228914 h 1269877"/>
              <a:gd name="connsiteX1" fmla="*/ 251940 w 901256"/>
              <a:gd name="connsiteY1" fmla="*/ 1045327 h 1269877"/>
              <a:gd name="connsiteX2" fmla="*/ 423318 w 901256"/>
              <a:gd name="connsiteY2" fmla="*/ 3 h 1269877"/>
              <a:gd name="connsiteX3" fmla="*/ 669082 w 901256"/>
              <a:gd name="connsiteY3" fmla="*/ 1055944 h 1269877"/>
              <a:gd name="connsiteX4" fmla="*/ 901256 w 901256"/>
              <a:gd name="connsiteY4" fmla="*/ 1269877 h 1269877"/>
              <a:gd name="connsiteX0" fmla="*/ 0 w 901256"/>
              <a:gd name="connsiteY0" fmla="*/ 1228924 h 1269887"/>
              <a:gd name="connsiteX1" fmla="*/ 251940 w 901256"/>
              <a:gd name="connsiteY1" fmla="*/ 1045337 h 1269887"/>
              <a:gd name="connsiteX2" fmla="*/ 423318 w 901256"/>
              <a:gd name="connsiteY2" fmla="*/ 13 h 1269887"/>
              <a:gd name="connsiteX3" fmla="*/ 653891 w 901256"/>
              <a:gd name="connsiteY3" fmla="*/ 1022536 h 1269887"/>
              <a:gd name="connsiteX4" fmla="*/ 901256 w 901256"/>
              <a:gd name="connsiteY4" fmla="*/ 1269887 h 1269887"/>
              <a:gd name="connsiteX0" fmla="*/ 0 w 901256"/>
              <a:gd name="connsiteY0" fmla="*/ 1228924 h 1240562"/>
              <a:gd name="connsiteX1" fmla="*/ 251940 w 901256"/>
              <a:gd name="connsiteY1" fmla="*/ 1045337 h 1240562"/>
              <a:gd name="connsiteX2" fmla="*/ 423318 w 901256"/>
              <a:gd name="connsiteY2" fmla="*/ 13 h 1240562"/>
              <a:gd name="connsiteX3" fmla="*/ 653891 w 901256"/>
              <a:gd name="connsiteY3" fmla="*/ 1022536 h 1240562"/>
              <a:gd name="connsiteX4" fmla="*/ 901256 w 901256"/>
              <a:gd name="connsiteY4" fmla="*/ 1230393 h 1240562"/>
              <a:gd name="connsiteX0" fmla="*/ 0 w 898218"/>
              <a:gd name="connsiteY0" fmla="*/ 1219810 h 1232767"/>
              <a:gd name="connsiteX1" fmla="*/ 248902 w 898218"/>
              <a:gd name="connsiteY1" fmla="*/ 1045337 h 1232767"/>
              <a:gd name="connsiteX2" fmla="*/ 420280 w 898218"/>
              <a:gd name="connsiteY2" fmla="*/ 13 h 1232767"/>
              <a:gd name="connsiteX3" fmla="*/ 650853 w 898218"/>
              <a:gd name="connsiteY3" fmla="*/ 1022536 h 1232767"/>
              <a:gd name="connsiteX4" fmla="*/ 898218 w 898218"/>
              <a:gd name="connsiteY4" fmla="*/ 1230393 h 1232767"/>
              <a:gd name="connsiteX0" fmla="*/ 0 w 898218"/>
              <a:gd name="connsiteY0" fmla="*/ 1238038 h 1248533"/>
              <a:gd name="connsiteX1" fmla="*/ 248902 w 898218"/>
              <a:gd name="connsiteY1" fmla="*/ 1045337 h 1248533"/>
              <a:gd name="connsiteX2" fmla="*/ 420280 w 898218"/>
              <a:gd name="connsiteY2" fmla="*/ 13 h 1248533"/>
              <a:gd name="connsiteX3" fmla="*/ 650853 w 898218"/>
              <a:gd name="connsiteY3" fmla="*/ 1022536 h 1248533"/>
              <a:gd name="connsiteX4" fmla="*/ 898218 w 898218"/>
              <a:gd name="connsiteY4" fmla="*/ 1230393 h 1248533"/>
              <a:gd name="connsiteX0" fmla="*/ 0 w 898218"/>
              <a:gd name="connsiteY0" fmla="*/ 1238038 h 1238038"/>
              <a:gd name="connsiteX1" fmla="*/ 248902 w 898218"/>
              <a:gd name="connsiteY1" fmla="*/ 1045337 h 1238038"/>
              <a:gd name="connsiteX2" fmla="*/ 420280 w 898218"/>
              <a:gd name="connsiteY2" fmla="*/ 13 h 1238038"/>
              <a:gd name="connsiteX3" fmla="*/ 650853 w 898218"/>
              <a:gd name="connsiteY3" fmla="*/ 1022536 h 1238038"/>
              <a:gd name="connsiteX4" fmla="*/ 898218 w 898218"/>
              <a:gd name="connsiteY4" fmla="*/ 1230393 h 1238038"/>
              <a:gd name="connsiteX0" fmla="*/ 0 w 898218"/>
              <a:gd name="connsiteY0" fmla="*/ 1225886 h 1230393"/>
              <a:gd name="connsiteX1" fmla="*/ 248902 w 898218"/>
              <a:gd name="connsiteY1" fmla="*/ 1045337 h 1230393"/>
              <a:gd name="connsiteX2" fmla="*/ 420280 w 898218"/>
              <a:gd name="connsiteY2" fmla="*/ 13 h 1230393"/>
              <a:gd name="connsiteX3" fmla="*/ 650853 w 898218"/>
              <a:gd name="connsiteY3" fmla="*/ 1022536 h 1230393"/>
              <a:gd name="connsiteX4" fmla="*/ 898218 w 898218"/>
              <a:gd name="connsiteY4" fmla="*/ 1230393 h 1230393"/>
              <a:gd name="connsiteX0" fmla="*/ 0 w 867836"/>
              <a:gd name="connsiteY0" fmla="*/ 1225886 h 1230393"/>
              <a:gd name="connsiteX1" fmla="*/ 218520 w 867836"/>
              <a:gd name="connsiteY1" fmla="*/ 1045337 h 1230393"/>
              <a:gd name="connsiteX2" fmla="*/ 389898 w 867836"/>
              <a:gd name="connsiteY2" fmla="*/ 13 h 1230393"/>
              <a:gd name="connsiteX3" fmla="*/ 620471 w 867836"/>
              <a:gd name="connsiteY3" fmla="*/ 1022536 h 1230393"/>
              <a:gd name="connsiteX4" fmla="*/ 867836 w 867836"/>
              <a:gd name="connsiteY4" fmla="*/ 1230393 h 1230393"/>
              <a:gd name="connsiteX0" fmla="*/ 0 w 834416"/>
              <a:gd name="connsiteY0" fmla="*/ 1225886 h 1230393"/>
              <a:gd name="connsiteX1" fmla="*/ 185100 w 834416"/>
              <a:gd name="connsiteY1" fmla="*/ 1045337 h 1230393"/>
              <a:gd name="connsiteX2" fmla="*/ 356478 w 834416"/>
              <a:gd name="connsiteY2" fmla="*/ 13 h 1230393"/>
              <a:gd name="connsiteX3" fmla="*/ 587051 w 834416"/>
              <a:gd name="connsiteY3" fmla="*/ 1022536 h 1230393"/>
              <a:gd name="connsiteX4" fmla="*/ 834416 w 834416"/>
              <a:gd name="connsiteY4" fmla="*/ 1230393 h 1230393"/>
              <a:gd name="connsiteX0" fmla="*/ 0 w 761500"/>
              <a:gd name="connsiteY0" fmla="*/ 1225886 h 1230393"/>
              <a:gd name="connsiteX1" fmla="*/ 185100 w 761500"/>
              <a:gd name="connsiteY1" fmla="*/ 1045337 h 1230393"/>
              <a:gd name="connsiteX2" fmla="*/ 356478 w 761500"/>
              <a:gd name="connsiteY2" fmla="*/ 13 h 1230393"/>
              <a:gd name="connsiteX3" fmla="*/ 587051 w 761500"/>
              <a:gd name="connsiteY3" fmla="*/ 1022536 h 1230393"/>
              <a:gd name="connsiteX4" fmla="*/ 761500 w 761500"/>
              <a:gd name="connsiteY4" fmla="*/ 1230393 h 1230393"/>
              <a:gd name="connsiteX0" fmla="*/ 0 w 758462"/>
              <a:gd name="connsiteY0" fmla="*/ 1225886 h 1225886"/>
              <a:gd name="connsiteX1" fmla="*/ 185100 w 758462"/>
              <a:gd name="connsiteY1" fmla="*/ 1045337 h 1225886"/>
              <a:gd name="connsiteX2" fmla="*/ 356478 w 758462"/>
              <a:gd name="connsiteY2" fmla="*/ 13 h 1225886"/>
              <a:gd name="connsiteX3" fmla="*/ 587051 w 758462"/>
              <a:gd name="connsiteY3" fmla="*/ 1022536 h 1225886"/>
              <a:gd name="connsiteX4" fmla="*/ 758462 w 758462"/>
              <a:gd name="connsiteY4" fmla="*/ 1215203 h 1225886"/>
              <a:gd name="connsiteX0" fmla="*/ 0 w 758462"/>
              <a:gd name="connsiteY0" fmla="*/ 1225886 h 1227355"/>
              <a:gd name="connsiteX1" fmla="*/ 185100 w 758462"/>
              <a:gd name="connsiteY1" fmla="*/ 1045337 h 1227355"/>
              <a:gd name="connsiteX2" fmla="*/ 356478 w 758462"/>
              <a:gd name="connsiteY2" fmla="*/ 13 h 1227355"/>
              <a:gd name="connsiteX3" fmla="*/ 587051 w 758462"/>
              <a:gd name="connsiteY3" fmla="*/ 1022536 h 1227355"/>
              <a:gd name="connsiteX4" fmla="*/ 758462 w 758462"/>
              <a:gd name="connsiteY4" fmla="*/ 1227355 h 122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462" h="1227355">
                <a:moveTo>
                  <a:pt x="0" y="1225886"/>
                </a:moveTo>
                <a:cubicBezTo>
                  <a:pt x="45539" y="1219777"/>
                  <a:pt x="125687" y="1249649"/>
                  <a:pt x="185100" y="1045337"/>
                </a:cubicBezTo>
                <a:cubicBezTo>
                  <a:pt x="244513" y="841025"/>
                  <a:pt x="289486" y="3813"/>
                  <a:pt x="356478" y="13"/>
                </a:cubicBezTo>
                <a:cubicBezTo>
                  <a:pt x="423470" y="-3787"/>
                  <a:pt x="520054" y="817979"/>
                  <a:pt x="587051" y="1022536"/>
                </a:cubicBezTo>
                <a:cubicBezTo>
                  <a:pt x="654048" y="1227093"/>
                  <a:pt x="699289" y="1193219"/>
                  <a:pt x="758462" y="1227355"/>
                </a:cubicBezTo>
              </a:path>
            </a:pathLst>
          </a:custGeom>
          <a:gradFill flip="none" rotWithShape="1">
            <a:gsLst>
              <a:gs pos="0">
                <a:srgbClr val="0000FF"/>
              </a:gs>
              <a:gs pos="100000">
                <a:srgbClr val="FF0000"/>
              </a:gs>
              <a:gs pos="24000">
                <a:srgbClr val="3366FF"/>
              </a:gs>
              <a:gs pos="82000">
                <a:srgbClr val="FF6600"/>
              </a:gs>
              <a:gs pos="62000">
                <a:srgbClr val="FFFF00"/>
              </a:gs>
              <a:gs pos="35000">
                <a:srgbClr val="008000"/>
              </a:gs>
            </a:gsLst>
            <a:lin ang="5100000" scaled="0"/>
            <a:tileRect/>
          </a:gradFill>
          <a:ln>
            <a:no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b="1" dirty="0">
              <a:solidFill>
                <a:schemeClr val="bg1"/>
              </a:solidFill>
            </a:endParaRPr>
          </a:p>
        </p:txBody>
      </p:sp>
      <p:grpSp>
        <p:nvGrpSpPr>
          <p:cNvPr id="74" name="Group 73"/>
          <p:cNvGrpSpPr/>
          <p:nvPr/>
        </p:nvGrpSpPr>
        <p:grpSpPr>
          <a:xfrm rot="16200000" flipV="1">
            <a:off x="6215851" y="2553496"/>
            <a:ext cx="198222" cy="99094"/>
            <a:chOff x="5897589" y="2581243"/>
            <a:chExt cx="244933" cy="122446"/>
          </a:xfrm>
        </p:grpSpPr>
        <p:cxnSp>
          <p:nvCxnSpPr>
            <p:cNvPr id="75" name="Straight Arrow Connector 74"/>
            <p:cNvCxnSpPr/>
            <p:nvPr/>
          </p:nvCxnSpPr>
          <p:spPr>
            <a:xfrm rot="16200000">
              <a:off x="5836366" y="2642466"/>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rot="16200000" flipH="1">
              <a:off x="6081299" y="2642466"/>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sp>
        <p:nvSpPr>
          <p:cNvPr id="116" name="Rounded Rectangle 115"/>
          <p:cNvSpPr/>
          <p:nvPr/>
        </p:nvSpPr>
        <p:spPr>
          <a:xfrm flipV="1">
            <a:off x="6488849" y="2136554"/>
            <a:ext cx="2522577" cy="4362216"/>
          </a:xfrm>
          <a:prstGeom prst="roundRect">
            <a:avLst>
              <a:gd name="adj" fmla="val 6813"/>
            </a:avLst>
          </a:prstGeom>
          <a:noFill/>
          <a:ln w="28575" cmpd="sng">
            <a:solidFill>
              <a:schemeClr val="accent6">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nvGrpSpPr>
          <p:cNvPr id="158" name="Group 157"/>
          <p:cNvGrpSpPr/>
          <p:nvPr/>
        </p:nvGrpSpPr>
        <p:grpSpPr>
          <a:xfrm>
            <a:off x="3204176" y="3138114"/>
            <a:ext cx="2650120" cy="1603728"/>
            <a:chOff x="2014273" y="4453972"/>
            <a:chExt cx="3587625" cy="2171062"/>
          </a:xfrm>
        </p:grpSpPr>
        <p:sp>
          <p:nvSpPr>
            <p:cNvPr id="124" name="Oval 123"/>
            <p:cNvSpPr/>
            <p:nvPr/>
          </p:nvSpPr>
          <p:spPr>
            <a:xfrm>
              <a:off x="3542300" y="5040525"/>
              <a:ext cx="480060" cy="480060"/>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5" name="Oval 124"/>
            <p:cNvSpPr/>
            <p:nvPr/>
          </p:nvSpPr>
          <p:spPr>
            <a:xfrm>
              <a:off x="3567972"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6" name="Oval 125"/>
            <p:cNvSpPr/>
            <p:nvPr/>
          </p:nvSpPr>
          <p:spPr>
            <a:xfrm>
              <a:off x="3593644"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7" name="Oval 126"/>
            <p:cNvSpPr/>
            <p:nvPr/>
          </p:nvSpPr>
          <p:spPr>
            <a:xfrm>
              <a:off x="3619316"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8" name="Oval 127"/>
            <p:cNvSpPr/>
            <p:nvPr/>
          </p:nvSpPr>
          <p:spPr>
            <a:xfrm>
              <a:off x="3644988"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9" name="Oval 128"/>
            <p:cNvSpPr/>
            <p:nvPr/>
          </p:nvSpPr>
          <p:spPr>
            <a:xfrm>
              <a:off x="3670660"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30" name="Oval 129"/>
            <p:cNvSpPr/>
            <p:nvPr/>
          </p:nvSpPr>
          <p:spPr>
            <a:xfrm>
              <a:off x="3696332"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32" name="TextBox 131"/>
            <p:cNvSpPr txBox="1"/>
            <p:nvPr/>
          </p:nvSpPr>
          <p:spPr>
            <a:xfrm>
              <a:off x="3246630" y="5521034"/>
              <a:ext cx="1305813" cy="650503"/>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Dispersion Compensating</a:t>
              </a:r>
              <a:endParaRPr lang="fa-IR" dirty="0"/>
            </a:p>
            <a:p>
              <a:r>
                <a:rPr lang="en-US" dirty="0"/>
                <a:t>Fiber</a:t>
              </a:r>
            </a:p>
          </p:txBody>
        </p:sp>
        <p:sp>
          <p:nvSpPr>
            <p:cNvPr id="133" name="TextBox 132"/>
            <p:cNvSpPr txBox="1"/>
            <p:nvPr/>
          </p:nvSpPr>
          <p:spPr>
            <a:xfrm>
              <a:off x="2745326" y="6082897"/>
              <a:ext cx="1128095" cy="476897"/>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pPr algn="l"/>
              <a:r>
                <a:rPr lang="en-US" dirty="0"/>
                <a:t>Raman</a:t>
              </a:r>
            </a:p>
            <a:p>
              <a:pPr algn="l"/>
              <a:r>
                <a:rPr lang="en-US" dirty="0"/>
                <a:t>Pump Lasers</a:t>
              </a:r>
            </a:p>
          </p:txBody>
        </p:sp>
        <p:grpSp>
          <p:nvGrpSpPr>
            <p:cNvPr id="134" name="Group 133"/>
            <p:cNvGrpSpPr/>
            <p:nvPr/>
          </p:nvGrpSpPr>
          <p:grpSpPr>
            <a:xfrm>
              <a:off x="2319150" y="5578625"/>
              <a:ext cx="934555" cy="899019"/>
              <a:chOff x="3681823" y="9496866"/>
              <a:chExt cx="934555" cy="899019"/>
            </a:xfrm>
          </p:grpSpPr>
          <p:sp>
            <p:nvSpPr>
              <p:cNvPr id="135" name="Arc 134"/>
              <p:cNvSpPr/>
              <p:nvPr/>
            </p:nvSpPr>
            <p:spPr>
              <a:xfrm flipH="1">
                <a:off x="3860266" y="9496866"/>
                <a:ext cx="756112" cy="756112"/>
              </a:xfrm>
              <a:prstGeom prst="arc">
                <a:avLst/>
              </a:prstGeom>
              <a:ln w="25400">
                <a:solidFill>
                  <a:srgbClr val="008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p>
            </p:txBody>
          </p:sp>
          <p:sp>
            <p:nvSpPr>
              <p:cNvPr id="136" name="Rounded Rectangle 135"/>
              <p:cNvSpPr/>
              <p:nvPr/>
            </p:nvSpPr>
            <p:spPr>
              <a:xfrm rot="5400000">
                <a:off x="3591457" y="9938054"/>
                <a:ext cx="548197" cy="367465"/>
              </a:xfrm>
              <a:prstGeom prst="roundRect">
                <a:avLst/>
              </a:prstGeom>
              <a:solidFill>
                <a:srgbClr val="FFDC32"/>
              </a:solidFill>
              <a:ln>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200" dirty="0"/>
              </a:p>
            </p:txBody>
          </p:sp>
          <p:pic>
            <p:nvPicPr>
              <p:cNvPr id="137" name="Picture 136"/>
              <p:cNvPicPr>
                <a:picLocks noChangeAspect="1"/>
              </p:cNvPicPr>
              <p:nvPr/>
            </p:nvPicPr>
            <p:blipFill rotWithShape="1">
              <a:blip r:embed="rId4" cstate="print">
                <a:extLst>
                  <a:ext uri="{28A0092B-C50C-407E-A947-70E740481C1C}">
                    <a14:useLocalDpi xmlns:a14="http://schemas.microsoft.com/office/drawing/2010/main" val="0"/>
                  </a:ext>
                </a:extLst>
              </a:blip>
              <a:srcRect l="30352" t="44045" r="7183" b="11192"/>
              <a:stretch/>
            </p:blipFill>
            <p:spPr>
              <a:xfrm rot="5400000" flipH="1">
                <a:off x="3622166" y="9964341"/>
                <a:ext cx="486779" cy="314890"/>
              </a:xfrm>
              <a:prstGeom prst="rect">
                <a:avLst/>
              </a:prstGeom>
            </p:spPr>
          </p:pic>
        </p:grpSp>
        <p:grpSp>
          <p:nvGrpSpPr>
            <p:cNvPr id="138" name="Group 137"/>
            <p:cNvGrpSpPr/>
            <p:nvPr/>
          </p:nvGrpSpPr>
          <p:grpSpPr>
            <a:xfrm flipH="1">
              <a:off x="4503251" y="5578625"/>
              <a:ext cx="934555" cy="899019"/>
              <a:chOff x="3834223" y="9649266"/>
              <a:chExt cx="934555" cy="899019"/>
            </a:xfrm>
          </p:grpSpPr>
          <p:sp>
            <p:nvSpPr>
              <p:cNvPr id="139" name="Arc 138"/>
              <p:cNvSpPr/>
              <p:nvPr/>
            </p:nvSpPr>
            <p:spPr>
              <a:xfrm flipH="1">
                <a:off x="4012666" y="9649266"/>
                <a:ext cx="756112" cy="756112"/>
              </a:xfrm>
              <a:prstGeom prst="arc">
                <a:avLst/>
              </a:prstGeom>
              <a:ln w="25400">
                <a:solidFill>
                  <a:srgbClr val="008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p>
            </p:txBody>
          </p:sp>
          <p:sp>
            <p:nvSpPr>
              <p:cNvPr id="140" name="Rounded Rectangle 139"/>
              <p:cNvSpPr/>
              <p:nvPr/>
            </p:nvSpPr>
            <p:spPr>
              <a:xfrm rot="5400000">
                <a:off x="3743857" y="10090454"/>
                <a:ext cx="548197" cy="367465"/>
              </a:xfrm>
              <a:prstGeom prst="roundRect">
                <a:avLst/>
              </a:prstGeom>
              <a:solidFill>
                <a:srgbClr val="FFDC32"/>
              </a:solidFill>
              <a:ln>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200" dirty="0"/>
              </a:p>
            </p:txBody>
          </p:sp>
          <p:pic>
            <p:nvPicPr>
              <p:cNvPr id="141" name="Picture 140"/>
              <p:cNvPicPr>
                <a:picLocks noChangeAspect="1"/>
              </p:cNvPicPr>
              <p:nvPr/>
            </p:nvPicPr>
            <p:blipFill rotWithShape="1">
              <a:blip r:embed="rId4" cstate="print">
                <a:extLst>
                  <a:ext uri="{28A0092B-C50C-407E-A947-70E740481C1C}">
                    <a14:useLocalDpi xmlns:a14="http://schemas.microsoft.com/office/drawing/2010/main" val="0"/>
                  </a:ext>
                </a:extLst>
              </a:blip>
              <a:srcRect l="30352" t="44045" r="7183" b="11192"/>
              <a:stretch/>
            </p:blipFill>
            <p:spPr>
              <a:xfrm rot="5400000" flipH="1">
                <a:off x="3774566" y="10116741"/>
                <a:ext cx="486779" cy="314890"/>
              </a:xfrm>
              <a:prstGeom prst="rect">
                <a:avLst/>
              </a:prstGeom>
            </p:spPr>
          </p:pic>
        </p:grpSp>
        <p:cxnSp>
          <p:nvCxnSpPr>
            <p:cNvPr id="142" name="Straight Connector 141"/>
            <p:cNvCxnSpPr/>
            <p:nvPr/>
          </p:nvCxnSpPr>
          <p:spPr>
            <a:xfrm>
              <a:off x="3107869" y="5521033"/>
              <a:ext cx="1663558" cy="0"/>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sp>
          <p:nvSpPr>
            <p:cNvPr id="143" name="Trapezoid 142"/>
            <p:cNvSpPr/>
            <p:nvPr/>
          </p:nvSpPr>
          <p:spPr>
            <a:xfrm rot="5400000" flipH="1">
              <a:off x="2858696" y="5392961"/>
              <a:ext cx="297965" cy="256145"/>
            </a:xfrm>
            <a:prstGeom prst="trapezoid">
              <a:avLst/>
            </a:prstGeom>
            <a:solidFill>
              <a:schemeClr val="accent1">
                <a:lumMod val="60000"/>
                <a:lumOff val="4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bIns="0" rtlCol="0" anchor="ctr"/>
            <a:lstStyle/>
            <a:p>
              <a:pPr algn="ctr"/>
              <a:endParaRPr lang="en-US" sz="200" b="1" dirty="0"/>
            </a:p>
          </p:txBody>
        </p:sp>
        <p:sp>
          <p:nvSpPr>
            <p:cNvPr id="146" name="Oval 145"/>
            <p:cNvSpPr/>
            <p:nvPr/>
          </p:nvSpPr>
          <p:spPr>
            <a:xfrm>
              <a:off x="3722002" y="5040525"/>
              <a:ext cx="480060" cy="480060"/>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47" name="Oval 146"/>
            <p:cNvSpPr/>
            <p:nvPr/>
          </p:nvSpPr>
          <p:spPr>
            <a:xfrm>
              <a:off x="3873108" y="5187875"/>
              <a:ext cx="185359" cy="185359"/>
            </a:xfrm>
            <a:prstGeom prst="ellipse">
              <a:avLst/>
            </a:prstGeom>
            <a:solidFill>
              <a:schemeClr val="bg1"/>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48" name="TextBox 147"/>
            <p:cNvSpPr txBox="1"/>
            <p:nvPr/>
          </p:nvSpPr>
          <p:spPr>
            <a:xfrm>
              <a:off x="3779646" y="6082897"/>
              <a:ext cx="1246609" cy="476897"/>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pPr algn="r"/>
              <a:r>
                <a:rPr lang="en-US" dirty="0"/>
                <a:t>Raman</a:t>
              </a:r>
            </a:p>
            <a:p>
              <a:pPr algn="r"/>
              <a:r>
                <a:rPr lang="en-US" dirty="0"/>
                <a:t>Pump Lasers</a:t>
              </a:r>
            </a:p>
          </p:txBody>
        </p:sp>
        <p:sp>
          <p:nvSpPr>
            <p:cNvPr id="149" name="TextBox 148"/>
            <p:cNvSpPr txBox="1"/>
            <p:nvPr/>
          </p:nvSpPr>
          <p:spPr>
            <a:xfrm>
              <a:off x="2742337" y="5655241"/>
              <a:ext cx="746681" cy="333324"/>
            </a:xfrm>
            <a:prstGeom prst="rect">
              <a:avLst/>
            </a:prstGeom>
            <a:noFill/>
          </p:spPr>
          <p:txBody>
            <a:bodyPr wrap="square" rtlCol="0">
              <a:spAutoFit/>
            </a:bodyPr>
            <a:lstStyle/>
            <a:p>
              <a:r>
                <a:rPr lang="en-US" sz="1000" dirty="0" smtClean="0">
                  <a:solidFill>
                    <a:srgbClr val="080808"/>
                  </a:solidFill>
                </a:rPr>
                <a:t>WDM</a:t>
              </a:r>
            </a:p>
          </p:txBody>
        </p:sp>
        <p:sp>
          <p:nvSpPr>
            <p:cNvPr id="150" name="TextBox 149"/>
            <p:cNvSpPr txBox="1"/>
            <p:nvPr/>
          </p:nvSpPr>
          <p:spPr>
            <a:xfrm>
              <a:off x="4514468" y="5655241"/>
              <a:ext cx="746681" cy="333324"/>
            </a:xfrm>
            <a:prstGeom prst="rect">
              <a:avLst/>
            </a:prstGeom>
            <a:noFill/>
          </p:spPr>
          <p:txBody>
            <a:bodyPr wrap="square" rtlCol="0">
              <a:spAutoFit/>
            </a:bodyPr>
            <a:lstStyle/>
            <a:p>
              <a:r>
                <a:rPr lang="en-US" sz="1000" dirty="0" smtClean="0">
                  <a:solidFill>
                    <a:srgbClr val="080808"/>
                  </a:solidFill>
                </a:rPr>
                <a:t>WDM</a:t>
              </a:r>
            </a:p>
          </p:txBody>
        </p:sp>
        <p:sp>
          <p:nvSpPr>
            <p:cNvPr id="151" name="Rounded Rectangle 150"/>
            <p:cNvSpPr/>
            <p:nvPr/>
          </p:nvSpPr>
          <p:spPr>
            <a:xfrm>
              <a:off x="2203891" y="4820454"/>
              <a:ext cx="3368503" cy="1804580"/>
            </a:xfrm>
            <a:prstGeom prst="roundRect">
              <a:avLst/>
            </a:prstGeom>
            <a:noFill/>
            <a:ln w="28575" cmpd="sng">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52" name="TextBox 151"/>
            <p:cNvSpPr txBox="1"/>
            <p:nvPr/>
          </p:nvSpPr>
          <p:spPr>
            <a:xfrm>
              <a:off x="2014273" y="4453972"/>
              <a:ext cx="3587625" cy="416656"/>
            </a:xfrm>
            <a:prstGeom prst="rect">
              <a:avLst/>
            </a:prstGeom>
            <a:noFill/>
          </p:spPr>
          <p:txBody>
            <a:bodyPr wrap="square" rtlCol="0">
              <a:spAutoFit/>
            </a:bodyPr>
            <a:lstStyle/>
            <a:p>
              <a:pPr algn="ctr"/>
              <a:r>
                <a:rPr lang="en-US" sz="1400" b="1" dirty="0" smtClean="0">
                  <a:solidFill>
                    <a:srgbClr val="00B050"/>
                  </a:solidFill>
                </a:rPr>
                <a:t>2. Amplified Time-Stretch System</a:t>
              </a:r>
            </a:p>
          </p:txBody>
        </p:sp>
        <p:cxnSp>
          <p:nvCxnSpPr>
            <p:cNvPr id="153" name="Straight Arrow Connector 152"/>
            <p:cNvCxnSpPr/>
            <p:nvPr/>
          </p:nvCxnSpPr>
          <p:spPr>
            <a:xfrm rot="2700000" flipH="1">
              <a:off x="5156635" y="5652934"/>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156" name="Straight Arrow Connector 155"/>
            <p:cNvCxnSpPr/>
            <p:nvPr/>
          </p:nvCxnSpPr>
          <p:spPr>
            <a:xfrm flipH="1">
              <a:off x="5337609" y="5339857"/>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157" name="Straight Arrow Connector 156"/>
            <p:cNvCxnSpPr/>
            <p:nvPr/>
          </p:nvCxnSpPr>
          <p:spPr>
            <a:xfrm rot="18900000">
              <a:off x="2480110" y="5652934"/>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145" name="Trapezoid 144"/>
            <p:cNvSpPr/>
            <p:nvPr/>
          </p:nvSpPr>
          <p:spPr>
            <a:xfrm rot="16200000">
              <a:off x="4614078" y="5392961"/>
              <a:ext cx="297965" cy="256145"/>
            </a:xfrm>
            <a:prstGeom prst="trapezoid">
              <a:avLst/>
            </a:prstGeom>
            <a:solidFill>
              <a:schemeClr val="accent1">
                <a:lumMod val="60000"/>
                <a:lumOff val="4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bIns="0" rtlCol="0" anchor="ctr"/>
            <a:lstStyle/>
            <a:p>
              <a:pPr algn="ctr"/>
              <a:endParaRPr lang="en-US" sz="200" b="1" dirty="0"/>
            </a:p>
          </p:txBody>
        </p:sp>
      </p:grpSp>
      <p:sp>
        <p:nvSpPr>
          <p:cNvPr id="162" name="Rounded Rectangle 161"/>
          <p:cNvSpPr/>
          <p:nvPr/>
        </p:nvSpPr>
        <p:spPr>
          <a:xfrm>
            <a:off x="667277" y="4938430"/>
            <a:ext cx="5738859" cy="1560340"/>
          </a:xfrm>
          <a:prstGeom prst="roundRect">
            <a:avLst/>
          </a:prstGeom>
          <a:noFill/>
          <a:ln w="28575" cmpd="sng">
            <a:solidFill>
              <a:srgbClr val="0070C0"/>
            </a:solidFill>
            <a:prstDash val="sysDash"/>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400" dirty="0"/>
          </a:p>
        </p:txBody>
      </p:sp>
      <p:sp>
        <p:nvSpPr>
          <p:cNvPr id="165" name="TextBox 164"/>
          <p:cNvSpPr txBox="1"/>
          <p:nvPr/>
        </p:nvSpPr>
        <p:spPr>
          <a:xfrm>
            <a:off x="2195018" y="6180628"/>
            <a:ext cx="1342498" cy="246221"/>
          </a:xfrm>
          <a:prstGeom prst="rect">
            <a:avLst/>
          </a:prstGeom>
          <a:noFill/>
        </p:spPr>
        <p:txBody>
          <a:bodyPr wrap="square" rtlCol="0">
            <a:spAutoFit/>
          </a:bodyPr>
          <a:lstStyle/>
          <a:p>
            <a:pPr algn="ctr">
              <a:lnSpc>
                <a:spcPts val="1200"/>
              </a:lnSpc>
            </a:pPr>
            <a:r>
              <a:rPr lang="en-US" sz="1050" dirty="0">
                <a:solidFill>
                  <a:srgbClr val="080808"/>
                </a:solidFill>
              </a:rPr>
              <a:t>b. Phase Extraction</a:t>
            </a:r>
          </a:p>
        </p:txBody>
      </p:sp>
      <p:sp>
        <p:nvSpPr>
          <p:cNvPr id="166" name="TextBox 165"/>
          <p:cNvSpPr txBox="1"/>
          <p:nvPr/>
        </p:nvSpPr>
        <p:spPr>
          <a:xfrm>
            <a:off x="628289" y="6176171"/>
            <a:ext cx="1652234" cy="255134"/>
          </a:xfrm>
          <a:prstGeom prst="rect">
            <a:avLst/>
          </a:prstGeom>
          <a:noFill/>
        </p:spPr>
        <p:txBody>
          <a:bodyPr wrap="square" rtlCol="0">
            <a:spAutoFit/>
          </a:bodyPr>
          <a:lstStyle/>
          <a:p>
            <a:pPr algn="ctr">
              <a:lnSpc>
                <a:spcPts val="1200"/>
              </a:lnSpc>
            </a:pPr>
            <a:r>
              <a:rPr lang="en-US" sz="1050" dirty="0">
                <a:solidFill>
                  <a:srgbClr val="080808"/>
                </a:solidFill>
              </a:rPr>
              <a:t>a. Pulse Synchronization</a:t>
            </a:r>
          </a:p>
        </p:txBody>
      </p:sp>
      <p:sp>
        <p:nvSpPr>
          <p:cNvPr id="144" name="Rounded Rectangle 143"/>
          <p:cNvSpPr/>
          <p:nvPr/>
        </p:nvSpPr>
        <p:spPr>
          <a:xfrm flipH="1">
            <a:off x="459087" y="2366588"/>
            <a:ext cx="696332" cy="466762"/>
          </a:xfrm>
          <a:prstGeom prst="roundRect">
            <a:avLst/>
          </a:prstGeom>
          <a:solidFill>
            <a:srgbClr val="FFDC32"/>
          </a:solidFill>
          <a:ln>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000" dirty="0"/>
          </a:p>
        </p:txBody>
      </p:sp>
      <p:pic>
        <p:nvPicPr>
          <p:cNvPr id="154" name="Picture 153"/>
          <p:cNvPicPr>
            <a:picLocks noChangeAspect="1"/>
          </p:cNvPicPr>
          <p:nvPr/>
        </p:nvPicPr>
        <p:blipFill rotWithShape="1">
          <a:blip r:embed="rId5" cstate="print">
            <a:extLst>
              <a:ext uri="{28A0092B-C50C-407E-A947-70E740481C1C}">
                <a14:useLocalDpi xmlns:a14="http://schemas.microsoft.com/office/drawing/2010/main" val="0"/>
              </a:ext>
            </a:extLst>
          </a:blip>
          <a:srcRect l="30352" t="44045" r="7183" b="11192"/>
          <a:stretch/>
        </p:blipFill>
        <p:spPr>
          <a:xfrm>
            <a:off x="509927" y="2407634"/>
            <a:ext cx="594653" cy="384672"/>
          </a:xfrm>
          <a:prstGeom prst="rect">
            <a:avLst/>
          </a:prstGeom>
        </p:spPr>
      </p:pic>
      <p:cxnSp>
        <p:nvCxnSpPr>
          <p:cNvPr id="155" name="Straight Arrow Connector 154"/>
          <p:cNvCxnSpPr/>
          <p:nvPr/>
        </p:nvCxnSpPr>
        <p:spPr>
          <a:xfrm rot="16200000" flipH="1">
            <a:off x="381586" y="4527405"/>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159" name="Straight Arrow Connector 158"/>
          <p:cNvCxnSpPr/>
          <p:nvPr/>
        </p:nvCxnSpPr>
        <p:spPr>
          <a:xfrm>
            <a:off x="509927"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160" name="TextBox 159"/>
          <p:cNvSpPr txBox="1"/>
          <p:nvPr/>
        </p:nvSpPr>
        <p:spPr>
          <a:xfrm>
            <a:off x="652299" y="4664396"/>
            <a:ext cx="3166787" cy="307777"/>
          </a:xfrm>
          <a:prstGeom prst="rect">
            <a:avLst/>
          </a:prstGeom>
          <a:noFill/>
        </p:spPr>
        <p:txBody>
          <a:bodyPr wrap="square" rtlCol="0">
            <a:spAutoFit/>
          </a:bodyPr>
          <a:lstStyle/>
          <a:p>
            <a:r>
              <a:rPr lang="en-US" sz="1400" b="1" dirty="0" smtClean="0">
                <a:solidFill>
                  <a:srgbClr val="0070C0"/>
                </a:solidFill>
              </a:rPr>
              <a:t>3. Big Data Analytics</a:t>
            </a:r>
            <a:endParaRPr lang="en-US" sz="1400" b="1" dirty="0">
              <a:solidFill>
                <a:srgbClr val="0070C0"/>
              </a:solidFill>
            </a:endParaRPr>
          </a:p>
        </p:txBody>
      </p:sp>
      <p:grpSp>
        <p:nvGrpSpPr>
          <p:cNvPr id="211" name="Group 210"/>
          <p:cNvGrpSpPr/>
          <p:nvPr/>
        </p:nvGrpSpPr>
        <p:grpSpPr>
          <a:xfrm>
            <a:off x="810904" y="4779869"/>
            <a:ext cx="1382805" cy="1447815"/>
            <a:chOff x="6712454" y="775411"/>
            <a:chExt cx="1652469" cy="1751858"/>
          </a:xfrm>
        </p:grpSpPr>
        <p:pic>
          <p:nvPicPr>
            <p:cNvPr id="212" name="Picture 211"/>
            <p:cNvPicPr>
              <a:picLocks noChangeAspect="1"/>
            </p:cNvPicPr>
            <p:nvPr/>
          </p:nvPicPr>
          <p:blipFill rotWithShape="1">
            <a:blip r:embed="rId6">
              <a:extLst>
                <a:ext uri="{28A0092B-C50C-407E-A947-70E740481C1C}">
                  <a14:useLocalDpi xmlns:a14="http://schemas.microsoft.com/office/drawing/2010/main" val="0"/>
                </a:ext>
              </a:extLst>
            </a:blip>
            <a:srcRect l="5084" r="15455"/>
            <a:stretch/>
          </p:blipFill>
          <p:spPr>
            <a:xfrm rot="16200000" flipV="1">
              <a:off x="6191490" y="1309921"/>
              <a:ext cx="1724760" cy="682832"/>
            </a:xfrm>
            <a:prstGeom prst="rect">
              <a:avLst/>
            </a:prstGeom>
            <a:scene3d>
              <a:camera prst="isometricLeftDown">
                <a:rot lat="1467522" lon="3349708" rev="4576911"/>
              </a:camera>
              <a:lightRig rig="threePt" dir="t"/>
            </a:scene3d>
          </p:spPr>
        </p:pic>
        <p:pic>
          <p:nvPicPr>
            <p:cNvPr id="213" name="Picture 212"/>
            <p:cNvPicPr>
              <a:picLocks noChangeAspect="1"/>
            </p:cNvPicPr>
            <p:nvPr/>
          </p:nvPicPr>
          <p:blipFill rotWithShape="1">
            <a:blip r:embed="rId7">
              <a:extLst>
                <a:ext uri="{28A0092B-C50C-407E-A947-70E740481C1C}">
                  <a14:useLocalDpi xmlns:a14="http://schemas.microsoft.com/office/drawing/2010/main" val="0"/>
                </a:ext>
              </a:extLst>
            </a:blip>
            <a:srcRect l="8859" r="15772"/>
            <a:stretch/>
          </p:blipFill>
          <p:spPr>
            <a:xfrm rot="16200000" flipV="1">
              <a:off x="6664657" y="1354409"/>
              <a:ext cx="1684491" cy="661229"/>
            </a:xfrm>
            <a:prstGeom prst="rect">
              <a:avLst/>
            </a:prstGeom>
            <a:scene3d>
              <a:camera prst="isometricLeftDown">
                <a:rot lat="1467522" lon="3349708" rev="4576911"/>
              </a:camera>
              <a:lightRig rig="threePt" dir="t"/>
            </a:scene3d>
          </p:spPr>
        </p:pic>
        <p:pic>
          <p:nvPicPr>
            <p:cNvPr id="214" name="Picture 213"/>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16200000" flipV="1">
              <a:off x="7164513" y="1292989"/>
              <a:ext cx="1717987" cy="682832"/>
            </a:xfrm>
            <a:prstGeom prst="rect">
              <a:avLst/>
            </a:prstGeom>
            <a:scene3d>
              <a:camera prst="isometricLeftDown">
                <a:rot lat="1467522" lon="3349708" rev="4576911"/>
              </a:camera>
              <a:lightRig rig="threePt" dir="t"/>
            </a:scene3d>
          </p:spPr>
        </p:pic>
      </p:grpSp>
      <p:grpSp>
        <p:nvGrpSpPr>
          <p:cNvPr id="215" name="Group 214"/>
          <p:cNvGrpSpPr/>
          <p:nvPr/>
        </p:nvGrpSpPr>
        <p:grpSpPr>
          <a:xfrm rot="2896101">
            <a:off x="714500" y="5631079"/>
            <a:ext cx="492444" cy="253916"/>
            <a:chOff x="5491306" y="2599633"/>
            <a:chExt cx="588477" cy="307238"/>
          </a:xfrm>
        </p:grpSpPr>
        <p:cxnSp>
          <p:nvCxnSpPr>
            <p:cNvPr id="216" name="Straight Arrow Connector 215"/>
            <p:cNvCxnSpPr/>
            <p:nvPr/>
          </p:nvCxnSpPr>
          <p:spPr>
            <a:xfrm flipV="1">
              <a:off x="5605106" y="2828378"/>
              <a:ext cx="421546" cy="0"/>
            </a:xfrm>
            <a:prstGeom prst="straightConnector1">
              <a:avLst/>
            </a:prstGeom>
            <a:ln w="9525">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sp>
          <p:nvSpPr>
            <p:cNvPr id="217" name="TextBox 216"/>
            <p:cNvSpPr txBox="1"/>
            <p:nvPr/>
          </p:nvSpPr>
          <p:spPr>
            <a:xfrm rot="21562525">
              <a:off x="5491306" y="2599633"/>
              <a:ext cx="588477" cy="307238"/>
            </a:xfrm>
            <a:prstGeom prst="rect">
              <a:avLst/>
            </a:prstGeom>
            <a:noFill/>
          </p:spPr>
          <p:txBody>
            <a:bodyPr wrap="none" rtlCol="0">
              <a:spAutoFit/>
            </a:bodyPr>
            <a:lstStyle/>
            <a:p>
              <a:pPr algn="ctr"/>
              <a:r>
                <a:rPr lang="en-US" sz="1050" dirty="0" smtClean="0">
                  <a:solidFill>
                    <a:srgbClr val="080808"/>
                  </a:solidFill>
                </a:rPr>
                <a:t>Pixels</a:t>
              </a:r>
              <a:endParaRPr lang="en-US" sz="1050" dirty="0">
                <a:solidFill>
                  <a:srgbClr val="080808"/>
                </a:solidFill>
              </a:endParaRPr>
            </a:p>
          </p:txBody>
        </p:sp>
      </p:grpSp>
      <p:grpSp>
        <p:nvGrpSpPr>
          <p:cNvPr id="218" name="Group 217"/>
          <p:cNvGrpSpPr/>
          <p:nvPr/>
        </p:nvGrpSpPr>
        <p:grpSpPr>
          <a:xfrm rot="16200000">
            <a:off x="1223796" y="4809695"/>
            <a:ext cx="253916" cy="585417"/>
            <a:chOff x="4903804" y="2959374"/>
            <a:chExt cx="307239" cy="699580"/>
          </a:xfrm>
        </p:grpSpPr>
        <p:cxnSp>
          <p:nvCxnSpPr>
            <p:cNvPr id="219" name="Straight Arrow Connector 218"/>
            <p:cNvCxnSpPr/>
            <p:nvPr/>
          </p:nvCxnSpPr>
          <p:spPr>
            <a:xfrm rot="5400000">
              <a:off x="4676483" y="3307342"/>
              <a:ext cx="510539" cy="0"/>
            </a:xfrm>
            <a:prstGeom prst="straightConnector1">
              <a:avLst/>
            </a:prstGeom>
            <a:ln w="9525">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sp>
          <p:nvSpPr>
            <p:cNvPr id="220" name="TextBox 219"/>
            <p:cNvSpPr txBox="1"/>
            <p:nvPr/>
          </p:nvSpPr>
          <p:spPr>
            <a:xfrm rot="5400000" flipH="1">
              <a:off x="4707634" y="3155544"/>
              <a:ext cx="699580" cy="307239"/>
            </a:xfrm>
            <a:prstGeom prst="rect">
              <a:avLst/>
            </a:prstGeom>
            <a:noFill/>
          </p:spPr>
          <p:txBody>
            <a:bodyPr wrap="none" rtlCol="0">
              <a:spAutoFit/>
            </a:bodyPr>
            <a:lstStyle/>
            <a:p>
              <a:r>
                <a:rPr lang="en-US" sz="1050" dirty="0" smtClean="0">
                  <a:solidFill>
                    <a:srgbClr val="080808"/>
                  </a:solidFill>
                </a:rPr>
                <a:t>Frames</a:t>
              </a:r>
              <a:endParaRPr lang="en-US" sz="1050" dirty="0">
                <a:solidFill>
                  <a:srgbClr val="080808"/>
                </a:solidFill>
              </a:endParaRPr>
            </a:p>
          </p:txBody>
        </p:sp>
      </p:grpSp>
      <p:grpSp>
        <p:nvGrpSpPr>
          <p:cNvPr id="88" name="Group 87"/>
          <p:cNvGrpSpPr/>
          <p:nvPr/>
        </p:nvGrpSpPr>
        <p:grpSpPr>
          <a:xfrm>
            <a:off x="2291939" y="5084008"/>
            <a:ext cx="1310425" cy="1018339"/>
            <a:chOff x="5167130" y="5092090"/>
            <a:chExt cx="1191295" cy="925763"/>
          </a:xfrm>
        </p:grpSpPr>
        <p:grpSp>
          <p:nvGrpSpPr>
            <p:cNvPr id="14" name="Group 13"/>
            <p:cNvGrpSpPr/>
            <p:nvPr/>
          </p:nvGrpSpPr>
          <p:grpSpPr>
            <a:xfrm>
              <a:off x="5167130" y="5092090"/>
              <a:ext cx="1056129" cy="925763"/>
              <a:chOff x="4858406" y="5032652"/>
              <a:chExt cx="1056129" cy="925763"/>
            </a:xfrm>
          </p:grpSpPr>
          <p:pic>
            <p:nvPicPr>
              <p:cNvPr id="198" name="Picture 197" descr="cell only.png"/>
              <p:cNvPicPr>
                <a:picLocks noChangeAspect="1"/>
              </p:cNvPicPr>
              <p:nvPr/>
            </p:nvPicPr>
            <p:blipFill rotWithShape="1">
              <a:blip r:embed="rId8">
                <a:extLst>
                  <a:ext uri="{28A0092B-C50C-407E-A947-70E740481C1C}">
                    <a14:useLocalDpi xmlns:a14="http://schemas.microsoft.com/office/drawing/2010/main" val="0"/>
                  </a:ext>
                </a:extLst>
              </a:blip>
              <a:srcRect l="31875" t="26111" r="36875" b="28333"/>
              <a:stretch/>
            </p:blipFill>
            <p:spPr>
              <a:xfrm>
                <a:off x="4858406" y="5032652"/>
                <a:ext cx="821032" cy="898370"/>
              </a:xfrm>
              <a:prstGeom prst="rect">
                <a:avLst/>
              </a:prstGeom>
              <a:ln w="9525">
                <a:noFill/>
              </a:ln>
            </p:spPr>
          </p:pic>
          <p:cxnSp>
            <p:nvCxnSpPr>
              <p:cNvPr id="199" name="Straight Connector 198"/>
              <p:cNvCxnSpPr/>
              <p:nvPr/>
            </p:nvCxnSpPr>
            <p:spPr>
              <a:xfrm>
                <a:off x="4863880" y="5042118"/>
                <a:ext cx="0" cy="916297"/>
              </a:xfrm>
              <a:prstGeom prst="line">
                <a:avLst/>
              </a:pr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cxnSp>
          <p:sp>
            <p:nvSpPr>
              <p:cNvPr id="200" name="Freeform 199"/>
              <p:cNvSpPr/>
              <p:nvPr/>
            </p:nvSpPr>
            <p:spPr>
              <a:xfrm>
                <a:off x="4930512" y="5038134"/>
                <a:ext cx="127362"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4016" h="2844800">
                    <a:moveTo>
                      <a:pt x="206454" y="0"/>
                    </a:moveTo>
                    <a:cubicBezTo>
                      <a:pt x="206454" y="227189"/>
                      <a:pt x="206455" y="454378"/>
                      <a:pt x="172588" y="711200"/>
                    </a:cubicBezTo>
                    <a:cubicBezTo>
                      <a:pt x="138721" y="968022"/>
                      <a:pt x="-24968" y="1258711"/>
                      <a:pt x="3254" y="1540933"/>
                    </a:cubicBezTo>
                    <a:cubicBezTo>
                      <a:pt x="31476" y="1823155"/>
                      <a:pt x="277010" y="2187222"/>
                      <a:pt x="341921" y="2404533"/>
                    </a:cubicBezTo>
                    <a:cubicBezTo>
                      <a:pt x="406832" y="2621844"/>
                      <a:pt x="392721" y="2844800"/>
                      <a:pt x="392721"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1" name="Freeform 200"/>
              <p:cNvSpPr/>
              <p:nvPr/>
            </p:nvSpPr>
            <p:spPr>
              <a:xfrm>
                <a:off x="5008850" y="5038134"/>
                <a:ext cx="127362"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4016" h="2844800">
                    <a:moveTo>
                      <a:pt x="206454" y="0"/>
                    </a:moveTo>
                    <a:cubicBezTo>
                      <a:pt x="206454" y="227189"/>
                      <a:pt x="206455" y="454378"/>
                      <a:pt x="172588" y="711200"/>
                    </a:cubicBezTo>
                    <a:cubicBezTo>
                      <a:pt x="138721" y="968022"/>
                      <a:pt x="-24968" y="1258711"/>
                      <a:pt x="3254" y="1540933"/>
                    </a:cubicBezTo>
                    <a:cubicBezTo>
                      <a:pt x="31476" y="1823155"/>
                      <a:pt x="277010" y="2187222"/>
                      <a:pt x="341921" y="2404533"/>
                    </a:cubicBezTo>
                    <a:cubicBezTo>
                      <a:pt x="406832" y="2621844"/>
                      <a:pt x="392721" y="2844800"/>
                      <a:pt x="392721"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2" name="Freeform 201"/>
              <p:cNvSpPr/>
              <p:nvPr/>
            </p:nvSpPr>
            <p:spPr>
              <a:xfrm>
                <a:off x="5065295" y="5038134"/>
                <a:ext cx="190834"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378" h="2844800">
                    <a:moveTo>
                      <a:pt x="393496" y="0"/>
                    </a:moveTo>
                    <a:cubicBezTo>
                      <a:pt x="393496" y="227189"/>
                      <a:pt x="356808" y="341489"/>
                      <a:pt x="291897" y="592667"/>
                    </a:cubicBezTo>
                    <a:cubicBezTo>
                      <a:pt x="226986" y="843845"/>
                      <a:pt x="-35482" y="1205088"/>
                      <a:pt x="4029" y="1507066"/>
                    </a:cubicBezTo>
                    <a:cubicBezTo>
                      <a:pt x="43540" y="1809044"/>
                      <a:pt x="433007" y="2181577"/>
                      <a:pt x="528963" y="2404533"/>
                    </a:cubicBezTo>
                    <a:cubicBezTo>
                      <a:pt x="624919" y="2627489"/>
                      <a:pt x="579763" y="2844800"/>
                      <a:pt x="579763"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3" name="Freeform 202"/>
              <p:cNvSpPr/>
              <p:nvPr/>
            </p:nvSpPr>
            <p:spPr>
              <a:xfrm>
                <a:off x="5125004" y="5038134"/>
                <a:ext cx="190834"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378" h="2844800">
                    <a:moveTo>
                      <a:pt x="393496" y="0"/>
                    </a:moveTo>
                    <a:cubicBezTo>
                      <a:pt x="393496" y="227189"/>
                      <a:pt x="356808" y="341489"/>
                      <a:pt x="291897" y="592667"/>
                    </a:cubicBezTo>
                    <a:cubicBezTo>
                      <a:pt x="226986" y="843845"/>
                      <a:pt x="-35482" y="1205088"/>
                      <a:pt x="4029" y="1507066"/>
                    </a:cubicBezTo>
                    <a:cubicBezTo>
                      <a:pt x="43540" y="1809044"/>
                      <a:pt x="433007" y="2181577"/>
                      <a:pt x="528963" y="2404533"/>
                    </a:cubicBezTo>
                    <a:cubicBezTo>
                      <a:pt x="624919" y="2627489"/>
                      <a:pt x="579763" y="2844800"/>
                      <a:pt x="579763"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4" name="Freeform 203"/>
              <p:cNvSpPr/>
              <p:nvPr/>
            </p:nvSpPr>
            <p:spPr>
              <a:xfrm>
                <a:off x="5190240" y="5038134"/>
                <a:ext cx="226650"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4912 w 701179"/>
                  <a:gd name="connsiteY0" fmla="*/ 0 h 2844800"/>
                  <a:gd name="connsiteX1" fmla="*/ 379023 w 701179"/>
                  <a:gd name="connsiteY1" fmla="*/ 546947 h 2844800"/>
                  <a:gd name="connsiteX2" fmla="*/ 220868 w 701179"/>
                  <a:gd name="connsiteY2" fmla="*/ 778923 h 2844800"/>
                  <a:gd name="connsiteX3" fmla="*/ 6912 w 701179"/>
                  <a:gd name="connsiteY3" fmla="*/ 1507066 h 2844800"/>
                  <a:gd name="connsiteX4" fmla="*/ 497979 w 701179"/>
                  <a:gd name="connsiteY4" fmla="*/ 2302933 h 2844800"/>
                  <a:gd name="connsiteX5" fmla="*/ 701179 w 701179"/>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179" h="2844800">
                    <a:moveTo>
                      <a:pt x="514912" y="0"/>
                    </a:moveTo>
                    <a:cubicBezTo>
                      <a:pt x="514912" y="227189"/>
                      <a:pt x="428030" y="417127"/>
                      <a:pt x="379023" y="546947"/>
                    </a:cubicBezTo>
                    <a:cubicBezTo>
                      <a:pt x="330016" y="676767"/>
                      <a:pt x="282887" y="618903"/>
                      <a:pt x="220868" y="778923"/>
                    </a:cubicBezTo>
                    <a:cubicBezTo>
                      <a:pt x="158850" y="938943"/>
                      <a:pt x="-39273" y="1253064"/>
                      <a:pt x="6912" y="1507066"/>
                    </a:cubicBezTo>
                    <a:cubicBezTo>
                      <a:pt x="53097" y="1761068"/>
                      <a:pt x="382268" y="2079977"/>
                      <a:pt x="497979" y="2302933"/>
                    </a:cubicBezTo>
                    <a:cubicBezTo>
                      <a:pt x="613690" y="2525889"/>
                      <a:pt x="701179" y="2844800"/>
                      <a:pt x="701179"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5" name="Freeform 204"/>
              <p:cNvSpPr/>
              <p:nvPr/>
            </p:nvSpPr>
            <p:spPr>
              <a:xfrm>
                <a:off x="5263158"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6" name="Freeform 205"/>
              <p:cNvSpPr/>
              <p:nvPr/>
            </p:nvSpPr>
            <p:spPr>
              <a:xfrm>
                <a:off x="5329552"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7" name="Freeform 206"/>
              <p:cNvSpPr/>
              <p:nvPr/>
            </p:nvSpPr>
            <p:spPr>
              <a:xfrm>
                <a:off x="5479865"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8" name="Freeform 207"/>
              <p:cNvSpPr/>
              <p:nvPr/>
            </p:nvSpPr>
            <p:spPr>
              <a:xfrm>
                <a:off x="5569969"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9" name="Freeform 208"/>
              <p:cNvSpPr/>
              <p:nvPr/>
            </p:nvSpPr>
            <p:spPr>
              <a:xfrm>
                <a:off x="5397764"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10" name="Freeform 209"/>
              <p:cNvSpPr/>
              <p:nvPr/>
            </p:nvSpPr>
            <p:spPr>
              <a:xfrm>
                <a:off x="5642964" y="5038134"/>
                <a:ext cx="271571"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616 w 701883"/>
                  <a:gd name="connsiteY0" fmla="*/ 0 h 2844800"/>
                  <a:gd name="connsiteX1" fmla="*/ 221572 w 701883"/>
                  <a:gd name="connsiteY1" fmla="*/ 778923 h 2844800"/>
                  <a:gd name="connsiteX2" fmla="*/ 7616 w 701883"/>
                  <a:gd name="connsiteY2" fmla="*/ 1507066 h 2844800"/>
                  <a:gd name="connsiteX3" fmla="*/ 498683 w 701883"/>
                  <a:gd name="connsiteY3" fmla="*/ 2302933 h 2844800"/>
                  <a:gd name="connsiteX4" fmla="*/ 701883 w 701883"/>
                  <a:gd name="connsiteY4" fmla="*/ 2844800 h 2844800"/>
                  <a:gd name="connsiteX0" fmla="*/ 648118 w 834385"/>
                  <a:gd name="connsiteY0" fmla="*/ 0 h 2844800"/>
                  <a:gd name="connsiteX1" fmla="*/ 354074 w 834385"/>
                  <a:gd name="connsiteY1" fmla="*/ 778923 h 2844800"/>
                  <a:gd name="connsiteX2" fmla="*/ 4651 w 834385"/>
                  <a:gd name="connsiteY2" fmla="*/ 1507066 h 2844800"/>
                  <a:gd name="connsiteX3" fmla="*/ 631185 w 834385"/>
                  <a:gd name="connsiteY3" fmla="*/ 2302933 h 2844800"/>
                  <a:gd name="connsiteX4" fmla="*/ 834385 w 834385"/>
                  <a:gd name="connsiteY4" fmla="*/ 2844800 h 2844800"/>
                  <a:gd name="connsiteX0" fmla="*/ 651831 w 838098"/>
                  <a:gd name="connsiteY0" fmla="*/ 0 h 2844800"/>
                  <a:gd name="connsiteX1" fmla="*/ 290054 w 838098"/>
                  <a:gd name="connsiteY1" fmla="*/ 728123 h 2844800"/>
                  <a:gd name="connsiteX2" fmla="*/ 8364 w 838098"/>
                  <a:gd name="connsiteY2" fmla="*/ 1507066 h 2844800"/>
                  <a:gd name="connsiteX3" fmla="*/ 634898 w 838098"/>
                  <a:gd name="connsiteY3" fmla="*/ 2302933 h 2844800"/>
                  <a:gd name="connsiteX4" fmla="*/ 838098 w 838098"/>
                  <a:gd name="connsiteY4" fmla="*/ 2844800 h 2844800"/>
                  <a:gd name="connsiteX0" fmla="*/ 651831 w 838098"/>
                  <a:gd name="connsiteY0" fmla="*/ 0 h 2844800"/>
                  <a:gd name="connsiteX1" fmla="*/ 290054 w 838098"/>
                  <a:gd name="connsiteY1" fmla="*/ 728123 h 2844800"/>
                  <a:gd name="connsiteX2" fmla="*/ 8364 w 838098"/>
                  <a:gd name="connsiteY2" fmla="*/ 1507066 h 2844800"/>
                  <a:gd name="connsiteX3" fmla="*/ 634898 w 838098"/>
                  <a:gd name="connsiteY3" fmla="*/ 2302933 h 2844800"/>
                  <a:gd name="connsiteX4" fmla="*/ 838098 w 838098"/>
                  <a:gd name="connsiteY4" fmla="*/ 2844800 h 2844800"/>
                  <a:gd name="connsiteX0" fmla="*/ 657846 w 844113"/>
                  <a:gd name="connsiteY0" fmla="*/ 0 h 2844800"/>
                  <a:gd name="connsiteX1" fmla="*/ 296069 w 844113"/>
                  <a:gd name="connsiteY1" fmla="*/ 728123 h 2844800"/>
                  <a:gd name="connsiteX2" fmla="*/ 14379 w 844113"/>
                  <a:gd name="connsiteY2" fmla="*/ 1507066 h 2844800"/>
                  <a:gd name="connsiteX3" fmla="*/ 640913 w 844113"/>
                  <a:gd name="connsiteY3" fmla="*/ 2302933 h 2844800"/>
                  <a:gd name="connsiteX4" fmla="*/ 844113 w 844113"/>
                  <a:gd name="connsiteY4" fmla="*/ 2844800 h 2844800"/>
                  <a:gd name="connsiteX0" fmla="*/ 653885 w 840152"/>
                  <a:gd name="connsiteY0" fmla="*/ 0 h 2844800"/>
                  <a:gd name="connsiteX1" fmla="*/ 325975 w 840152"/>
                  <a:gd name="connsiteY1" fmla="*/ 778923 h 2844800"/>
                  <a:gd name="connsiteX2" fmla="*/ 10418 w 840152"/>
                  <a:gd name="connsiteY2" fmla="*/ 1507066 h 2844800"/>
                  <a:gd name="connsiteX3" fmla="*/ 636952 w 840152"/>
                  <a:gd name="connsiteY3" fmla="*/ 2302933 h 2844800"/>
                  <a:gd name="connsiteX4" fmla="*/ 840152 w 840152"/>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52" h="2844800">
                    <a:moveTo>
                      <a:pt x="653885" y="0"/>
                    </a:moveTo>
                    <a:cubicBezTo>
                      <a:pt x="592626" y="162276"/>
                      <a:pt x="613842" y="646278"/>
                      <a:pt x="325975" y="778923"/>
                    </a:cubicBezTo>
                    <a:cubicBezTo>
                      <a:pt x="105841" y="1013168"/>
                      <a:pt x="-41411" y="1253064"/>
                      <a:pt x="10418" y="1507066"/>
                    </a:cubicBezTo>
                    <a:cubicBezTo>
                      <a:pt x="62247" y="1761068"/>
                      <a:pt x="498663" y="2079977"/>
                      <a:pt x="636952" y="2302933"/>
                    </a:cubicBezTo>
                    <a:cubicBezTo>
                      <a:pt x="775241" y="2525889"/>
                      <a:pt x="840152" y="2844800"/>
                      <a:pt x="840152"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grpSp>
        <p:sp>
          <p:nvSpPr>
            <p:cNvPr id="16" name="TextBox 15"/>
            <p:cNvSpPr txBox="1"/>
            <p:nvPr/>
          </p:nvSpPr>
          <p:spPr>
            <a:xfrm>
              <a:off x="5657184" y="5332135"/>
              <a:ext cx="701241" cy="356741"/>
            </a:xfrm>
            <a:prstGeom prst="rect">
              <a:avLst/>
            </a:prstGeom>
            <a:noFill/>
          </p:spPr>
          <p:txBody>
            <a:bodyPr wrap="none" rtlCol="0">
              <a:spAutoFit/>
            </a:bodyPr>
            <a:lstStyle/>
            <a:p>
              <a:pPr algn="ctr"/>
              <a:r>
                <a:rPr lang="en-US" sz="1050" dirty="0" err="1">
                  <a:solidFill>
                    <a:srgbClr val="080808"/>
                  </a:solidFill>
                </a:rPr>
                <a:t>Wavefront</a:t>
              </a:r>
              <a:endParaRPr lang="en-US" sz="1050" dirty="0">
                <a:solidFill>
                  <a:srgbClr val="080808"/>
                </a:solidFill>
              </a:endParaRPr>
            </a:p>
            <a:p>
              <a:endParaRPr lang="en-US" sz="900" dirty="0"/>
            </a:p>
          </p:txBody>
        </p:sp>
        <p:cxnSp>
          <p:nvCxnSpPr>
            <p:cNvPr id="222" name="Straight Arrow Connector 221"/>
            <p:cNvCxnSpPr/>
            <p:nvPr/>
          </p:nvCxnSpPr>
          <p:spPr>
            <a:xfrm flipH="1">
              <a:off x="6034684" y="5530557"/>
              <a:ext cx="81901" cy="117920"/>
            </a:xfrm>
            <a:prstGeom prst="straightConnector1">
              <a:avLst/>
            </a:prstGeom>
            <a:ln w="9525">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grpSp>
      <p:grpSp>
        <p:nvGrpSpPr>
          <p:cNvPr id="243" name="Group 242"/>
          <p:cNvGrpSpPr/>
          <p:nvPr/>
        </p:nvGrpSpPr>
        <p:grpSpPr>
          <a:xfrm>
            <a:off x="1554629" y="2211846"/>
            <a:ext cx="454571" cy="388507"/>
            <a:chOff x="1735790" y="2209527"/>
            <a:chExt cx="454571" cy="388507"/>
          </a:xfrm>
        </p:grpSpPr>
        <p:sp>
          <p:nvSpPr>
            <p:cNvPr id="244" name="Oval 243"/>
            <p:cNvSpPr/>
            <p:nvPr/>
          </p:nvSpPr>
          <p:spPr>
            <a:xfrm flipH="1">
              <a:off x="1801854" y="2209527"/>
              <a:ext cx="388507" cy="388507"/>
            </a:xfrm>
            <a:prstGeom prst="ellipse">
              <a:avLst/>
            </a:prstGeom>
            <a:solidFill>
              <a:srgbClr val="FFF3F3"/>
            </a:solid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5" name="Oval 244"/>
            <p:cNvSpPr/>
            <p:nvPr/>
          </p:nvSpPr>
          <p:spPr>
            <a:xfrm flipH="1">
              <a:off x="1779832" y="2209527"/>
              <a:ext cx="388507" cy="388507"/>
            </a:xfrm>
            <a:prstGeom prst="ellipse">
              <a:avLst/>
            </a:prstGeom>
            <a:solidFill>
              <a:srgbClr val="FFF3F3"/>
            </a:solidFill>
            <a:ln w="952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6" name="Oval 245"/>
            <p:cNvSpPr/>
            <p:nvPr/>
          </p:nvSpPr>
          <p:spPr>
            <a:xfrm flipH="1">
              <a:off x="1757810" y="2209527"/>
              <a:ext cx="388507" cy="388507"/>
            </a:xfrm>
            <a:prstGeom prst="ellipse">
              <a:avLst/>
            </a:prstGeom>
            <a:solidFill>
              <a:srgbClr val="FFF3F3"/>
            </a:solidFill>
            <a:ln w="952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7" name="Oval 246"/>
            <p:cNvSpPr/>
            <p:nvPr/>
          </p:nvSpPr>
          <p:spPr>
            <a:xfrm flipH="1">
              <a:off x="1735790" y="2209527"/>
              <a:ext cx="388507" cy="388507"/>
            </a:xfrm>
            <a:prstGeom prst="ellipse">
              <a:avLst/>
            </a:prstGeom>
            <a:solidFill>
              <a:srgbClr val="FFF3F3"/>
            </a:solid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8" name="Oval 247"/>
            <p:cNvSpPr/>
            <p:nvPr/>
          </p:nvSpPr>
          <p:spPr>
            <a:xfrm flipH="1">
              <a:off x="1855038" y="2328776"/>
              <a:ext cx="150010" cy="150010"/>
            </a:xfrm>
            <a:prstGeom prst="ellipse">
              <a:avLst/>
            </a:prstGeom>
            <a:solidFill>
              <a:schemeClr val="bg1"/>
            </a:solid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sp>
        <p:nvSpPr>
          <p:cNvPr id="250" name="TextBox 249"/>
          <p:cNvSpPr txBox="1"/>
          <p:nvPr/>
        </p:nvSpPr>
        <p:spPr>
          <a:xfrm flipH="1">
            <a:off x="1187211" y="2631190"/>
            <a:ext cx="1164326"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Nonlinear</a:t>
            </a:r>
            <a:endParaRPr lang="fa-IR" dirty="0"/>
          </a:p>
          <a:p>
            <a:r>
              <a:rPr lang="en-US" dirty="0"/>
              <a:t>Fiber</a:t>
            </a:r>
          </a:p>
        </p:txBody>
      </p:sp>
      <p:grpSp>
        <p:nvGrpSpPr>
          <p:cNvPr id="299" name="Group 298"/>
          <p:cNvGrpSpPr/>
          <p:nvPr/>
        </p:nvGrpSpPr>
        <p:grpSpPr>
          <a:xfrm>
            <a:off x="7509559" y="5685691"/>
            <a:ext cx="1113346" cy="729704"/>
            <a:chOff x="7582628" y="5577499"/>
            <a:chExt cx="1113346" cy="729704"/>
          </a:xfrm>
        </p:grpSpPr>
        <p:grpSp>
          <p:nvGrpSpPr>
            <p:cNvPr id="300" name="Group 299"/>
            <p:cNvGrpSpPr/>
            <p:nvPr/>
          </p:nvGrpSpPr>
          <p:grpSpPr>
            <a:xfrm>
              <a:off x="7582628" y="5702317"/>
              <a:ext cx="1113346" cy="604886"/>
              <a:chOff x="6332682" y="1029544"/>
              <a:chExt cx="1638616" cy="890267"/>
            </a:xfrm>
          </p:grpSpPr>
          <p:sp>
            <p:nvSpPr>
              <p:cNvPr id="308" name="Freeform 307"/>
              <p:cNvSpPr/>
              <p:nvPr/>
            </p:nvSpPr>
            <p:spPr>
              <a:xfrm>
                <a:off x="6332682" y="1227949"/>
                <a:ext cx="1638616" cy="691862"/>
              </a:xfrm>
              <a:custGeom>
                <a:avLst/>
                <a:gdLst>
                  <a:gd name="connsiteX0" fmla="*/ 1893094 w 3789939"/>
                  <a:gd name="connsiteY0" fmla="*/ 0 h 1600200"/>
                  <a:gd name="connsiteX1" fmla="*/ 3462878 w 3789939"/>
                  <a:gd name="connsiteY1" fmla="*/ 352756 h 1600200"/>
                  <a:gd name="connsiteX2" fmla="*/ 3497086 w 3789939"/>
                  <a:gd name="connsiteY2" fmla="*/ 379393 h 1600200"/>
                  <a:gd name="connsiteX3" fmla="*/ 3789939 w 3789939"/>
                  <a:gd name="connsiteY3" fmla="*/ 379393 h 1600200"/>
                  <a:gd name="connsiteX4" fmla="*/ 3789939 w 3789939"/>
                  <a:gd name="connsiteY4" fmla="*/ 829928 h 1600200"/>
                  <a:gd name="connsiteX5" fmla="*/ 3782625 w 3789939"/>
                  <a:gd name="connsiteY5" fmla="*/ 829928 h 1600200"/>
                  <a:gd name="connsiteX6" fmla="*/ 3776414 w 3789939"/>
                  <a:gd name="connsiteY6" fmla="*/ 881906 h 1600200"/>
                  <a:gd name="connsiteX7" fmla="*/ 1893094 w 3789939"/>
                  <a:gd name="connsiteY7" fmla="*/ 1600200 h 1600200"/>
                  <a:gd name="connsiteX8" fmla="*/ 9774 w 3789939"/>
                  <a:gd name="connsiteY8" fmla="*/ 881906 h 1600200"/>
                  <a:gd name="connsiteX9" fmla="*/ 3564 w 3789939"/>
                  <a:gd name="connsiteY9" fmla="*/ 829928 h 1600200"/>
                  <a:gd name="connsiteX10" fmla="*/ 0 w 3789939"/>
                  <a:gd name="connsiteY10" fmla="*/ 829928 h 1600200"/>
                  <a:gd name="connsiteX11" fmla="*/ 0 w 3789939"/>
                  <a:gd name="connsiteY11" fmla="*/ 800100 h 1600200"/>
                  <a:gd name="connsiteX12" fmla="*/ 0 w 3789939"/>
                  <a:gd name="connsiteY12" fmla="*/ 379393 h 1600200"/>
                  <a:gd name="connsiteX13" fmla="*/ 289103 w 3789939"/>
                  <a:gd name="connsiteY13" fmla="*/ 379393 h 1600200"/>
                  <a:gd name="connsiteX14" fmla="*/ 323311 w 3789939"/>
                  <a:gd name="connsiteY14" fmla="*/ 352756 h 1600200"/>
                  <a:gd name="connsiteX15" fmla="*/ 1893094 w 3789939"/>
                  <a:gd name="connsiteY15" fmla="*/ 0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89939" h="1600200">
                    <a:moveTo>
                      <a:pt x="1893094" y="0"/>
                    </a:moveTo>
                    <a:cubicBezTo>
                      <a:pt x="2546549" y="0"/>
                      <a:pt x="3122675" y="139928"/>
                      <a:pt x="3462878" y="352756"/>
                    </a:cubicBezTo>
                    <a:lnTo>
                      <a:pt x="3497086" y="379393"/>
                    </a:lnTo>
                    <a:lnTo>
                      <a:pt x="3789939" y="379393"/>
                    </a:lnTo>
                    <a:lnTo>
                      <a:pt x="3789939" y="829928"/>
                    </a:lnTo>
                    <a:lnTo>
                      <a:pt x="3782625" y="829928"/>
                    </a:lnTo>
                    <a:lnTo>
                      <a:pt x="3776414" y="881906"/>
                    </a:lnTo>
                    <a:cubicBezTo>
                      <a:pt x="3679469" y="1285361"/>
                      <a:pt x="2873276" y="1600200"/>
                      <a:pt x="1893094" y="1600200"/>
                    </a:cubicBezTo>
                    <a:cubicBezTo>
                      <a:pt x="912913" y="1600200"/>
                      <a:pt x="106719" y="1285361"/>
                      <a:pt x="9774" y="881906"/>
                    </a:cubicBezTo>
                    <a:lnTo>
                      <a:pt x="3564" y="829928"/>
                    </a:lnTo>
                    <a:lnTo>
                      <a:pt x="0" y="829928"/>
                    </a:lnTo>
                    <a:lnTo>
                      <a:pt x="0" y="800100"/>
                    </a:lnTo>
                    <a:lnTo>
                      <a:pt x="0" y="379393"/>
                    </a:lnTo>
                    <a:lnTo>
                      <a:pt x="289103" y="379393"/>
                    </a:lnTo>
                    <a:lnTo>
                      <a:pt x="323311" y="352756"/>
                    </a:lnTo>
                    <a:cubicBezTo>
                      <a:pt x="663514" y="139928"/>
                      <a:pt x="1239640" y="0"/>
                      <a:pt x="1893094" y="0"/>
                    </a:cubicBezTo>
                    <a:close/>
                  </a:path>
                </a:pathLst>
              </a:custGeom>
              <a:gradFill>
                <a:gsLst>
                  <a:gs pos="0">
                    <a:schemeClr val="tx1">
                      <a:lumMod val="65000"/>
                      <a:lumOff val="35000"/>
                    </a:schemeClr>
                  </a:gs>
                  <a:gs pos="100000">
                    <a:schemeClr val="bg1">
                      <a:lumMod val="65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9" name="Oval 308"/>
              <p:cNvSpPr/>
              <p:nvPr/>
            </p:nvSpPr>
            <p:spPr>
              <a:xfrm>
                <a:off x="6332682" y="1029544"/>
                <a:ext cx="1636994" cy="691862"/>
              </a:xfrm>
              <a:prstGeom prst="ellipse">
                <a:avLst/>
              </a:prstGeom>
              <a:gradFill>
                <a:gsLst>
                  <a:gs pos="0">
                    <a:schemeClr val="bg1">
                      <a:lumMod val="85000"/>
                    </a:schemeClr>
                  </a:gs>
                  <a:gs pos="100000">
                    <a:schemeClr val="bg1">
                      <a:lumMod val="95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01" name="Group 300"/>
            <p:cNvGrpSpPr/>
            <p:nvPr/>
          </p:nvGrpSpPr>
          <p:grpSpPr>
            <a:xfrm>
              <a:off x="7758580" y="5577499"/>
              <a:ext cx="833408" cy="570220"/>
              <a:chOff x="6725880" y="836842"/>
              <a:chExt cx="1086709" cy="743529"/>
            </a:xfrm>
          </p:grpSpPr>
          <p:sp>
            <p:nvSpPr>
              <p:cNvPr id="302" name="Parallelogram 301"/>
              <p:cNvSpPr/>
              <p:nvPr/>
            </p:nvSpPr>
            <p:spPr>
              <a:xfrm rot="5400000">
                <a:off x="6725880" y="1152076"/>
                <a:ext cx="428295" cy="428295"/>
              </a:xfrm>
              <a:prstGeom prst="parallelogram">
                <a:avLst>
                  <a:gd name="adj" fmla="val 40986"/>
                </a:avLst>
              </a:prstGeom>
              <a:solidFill>
                <a:srgbClr val="CCFFFF"/>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Parallelogram 302"/>
              <p:cNvSpPr/>
              <p:nvPr/>
            </p:nvSpPr>
            <p:spPr>
              <a:xfrm rot="12145009">
                <a:off x="6788474" y="836842"/>
                <a:ext cx="863183" cy="499340"/>
              </a:xfrm>
              <a:prstGeom prst="parallelogram">
                <a:avLst>
                  <a:gd name="adj" fmla="val 81097"/>
                </a:avLst>
              </a:prstGeom>
              <a:solidFill>
                <a:srgbClr val="CCFFFF"/>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Parallelogram 303"/>
              <p:cNvSpPr/>
              <p:nvPr/>
            </p:nvSpPr>
            <p:spPr>
              <a:xfrm rot="9113790">
                <a:off x="7058667" y="1185758"/>
                <a:ext cx="753922" cy="229097"/>
              </a:xfrm>
              <a:prstGeom prst="parallelogram">
                <a:avLst>
                  <a:gd name="adj" fmla="val 52145"/>
                </a:avLst>
              </a:prstGeom>
              <a:solidFill>
                <a:srgbClr val="CCFFFF"/>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Parallelogram 304"/>
              <p:cNvSpPr/>
              <p:nvPr/>
            </p:nvSpPr>
            <p:spPr>
              <a:xfrm rot="5400000">
                <a:off x="6831957" y="1332733"/>
                <a:ext cx="197675" cy="197675"/>
              </a:xfrm>
              <a:prstGeom prst="parallelogram">
                <a:avLst>
                  <a:gd name="adj" fmla="val 40986"/>
                </a:avLst>
              </a:prstGeom>
              <a:solidFill>
                <a:schemeClr val="bg1"/>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Parallelogram 305"/>
              <p:cNvSpPr/>
              <p:nvPr/>
            </p:nvSpPr>
            <p:spPr>
              <a:xfrm rot="5400000">
                <a:off x="6855311" y="1381793"/>
                <a:ext cx="146266" cy="98837"/>
              </a:xfrm>
              <a:prstGeom prst="parallelogram">
                <a:avLst>
                  <a:gd name="adj" fmla="val 40986"/>
                </a:avLst>
              </a:prstGeom>
              <a:solidFill>
                <a:srgbClr val="FF99CC"/>
              </a:solidFill>
              <a:ln w="12700">
                <a:solidFill>
                  <a:srgbClr val="C6D9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Trapezoid 306"/>
              <p:cNvSpPr/>
              <p:nvPr/>
            </p:nvSpPr>
            <p:spPr>
              <a:xfrm rot="5400000">
                <a:off x="6944541" y="1425229"/>
                <a:ext cx="108273" cy="51050"/>
              </a:xfrm>
              <a:prstGeom prst="trapezoid">
                <a:avLst>
                  <a:gd name="adj" fmla="val 39543"/>
                </a:avLst>
              </a:prstGeom>
              <a:solidFill>
                <a:srgbClr val="FF99CC"/>
              </a:solidFill>
              <a:ln w="12700">
                <a:solidFill>
                  <a:srgbClr val="C6D9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10" name="Rectangle 309"/>
          <p:cNvSpPr/>
          <p:nvPr/>
        </p:nvSpPr>
        <p:spPr>
          <a:xfrm rot="16200000" flipV="1">
            <a:off x="7701028" y="1565239"/>
            <a:ext cx="60887" cy="2061006"/>
          </a:xfrm>
          <a:prstGeom prst="rect">
            <a:avLst/>
          </a:prstGeom>
          <a:solidFill>
            <a:srgbClr val="FFCD3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1" name="Rectangle 310"/>
          <p:cNvSpPr/>
          <p:nvPr/>
        </p:nvSpPr>
        <p:spPr>
          <a:xfrm rot="16200000" flipV="1">
            <a:off x="7353160" y="2555238"/>
            <a:ext cx="356131" cy="81008"/>
          </a:xfrm>
          <a:prstGeom prst="rect">
            <a:avLst/>
          </a:prstGeom>
          <a:solidFill>
            <a:srgbClr val="3366FF"/>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2" name="Rectangle 311"/>
          <p:cNvSpPr/>
          <p:nvPr/>
        </p:nvSpPr>
        <p:spPr>
          <a:xfrm rot="16200000" flipV="1">
            <a:off x="7123195" y="2555238"/>
            <a:ext cx="356131" cy="81008"/>
          </a:xfrm>
          <a:prstGeom prst="rect">
            <a:avLst/>
          </a:prstGeom>
          <a:solidFill>
            <a:srgbClr val="3366FF"/>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3" name="Snip Same Side Corner Rectangle 312"/>
          <p:cNvSpPr/>
          <p:nvPr/>
        </p:nvSpPr>
        <p:spPr>
          <a:xfrm rot="16200000" flipV="1">
            <a:off x="6725125" y="2467425"/>
            <a:ext cx="179238" cy="256635"/>
          </a:xfrm>
          <a:prstGeom prst="snip2SameRect">
            <a:avLst>
              <a:gd name="adj1" fmla="val 34795"/>
              <a:gd name="adj2" fmla="val 0"/>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4" name="TextBox 313"/>
          <p:cNvSpPr txBox="1"/>
          <p:nvPr/>
        </p:nvSpPr>
        <p:spPr>
          <a:xfrm flipH="1">
            <a:off x="6500224" y="2698147"/>
            <a:ext cx="648738"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Fiber Coupler</a:t>
            </a:r>
          </a:p>
        </p:txBody>
      </p:sp>
      <p:sp>
        <p:nvSpPr>
          <p:cNvPr id="315" name="Rectangle 314"/>
          <p:cNvSpPr/>
          <p:nvPr/>
        </p:nvSpPr>
        <p:spPr>
          <a:xfrm>
            <a:off x="8754430" y="2594519"/>
            <a:ext cx="71228" cy="1381403"/>
          </a:xfrm>
          <a:prstGeom prst="rect">
            <a:avLst/>
          </a:prstGeom>
          <a:solidFill>
            <a:srgbClr val="FFCD3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6" name="Rectangle 315"/>
          <p:cNvSpPr/>
          <p:nvPr/>
        </p:nvSpPr>
        <p:spPr>
          <a:xfrm rot="8280000">
            <a:off x="8213166" y="2681797"/>
            <a:ext cx="57178" cy="1323328"/>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17" name="Rectangle 316"/>
          <p:cNvSpPr/>
          <p:nvPr/>
        </p:nvSpPr>
        <p:spPr>
          <a:xfrm rot="8400000">
            <a:off x="8360185" y="2833377"/>
            <a:ext cx="57178" cy="1203026"/>
          </a:xfrm>
          <a:prstGeom prst="rect">
            <a:avLst/>
          </a:pr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8" name="Rectangle 317"/>
          <p:cNvSpPr/>
          <p:nvPr/>
        </p:nvSpPr>
        <p:spPr>
          <a:xfrm rot="8700000">
            <a:off x="8497336" y="3100089"/>
            <a:ext cx="57178" cy="903851"/>
          </a:xfrm>
          <a:prstGeom prst="rect">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9" name="Trapezoid 318"/>
          <p:cNvSpPr/>
          <p:nvPr/>
        </p:nvSpPr>
        <p:spPr>
          <a:xfrm rot="10800000" flipV="1">
            <a:off x="7764505" y="2829158"/>
            <a:ext cx="73152" cy="996153"/>
          </a:xfrm>
          <a:prstGeom prst="trapezoid">
            <a:avLst>
              <a:gd name="adj" fmla="val 17254"/>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20" name="Rectangle 319"/>
          <p:cNvSpPr/>
          <p:nvPr/>
        </p:nvSpPr>
        <p:spPr>
          <a:xfrm rot="13020000">
            <a:off x="8445590" y="3826229"/>
            <a:ext cx="474010" cy="73644"/>
          </a:xfrm>
          <a:prstGeom prst="rect">
            <a:avLst/>
          </a:prstGeom>
          <a:pattFill prst="dkHorz">
            <a:fgClr>
              <a:srgbClr val="3366FF"/>
            </a:fgClr>
            <a:bgClr>
              <a:schemeClr val="accent3">
                <a:lumMod val="60000"/>
                <a:lumOff val="40000"/>
              </a:schemeClr>
            </a:bgClr>
          </a:patt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21" name="Rectangle 320"/>
          <p:cNvSpPr/>
          <p:nvPr/>
        </p:nvSpPr>
        <p:spPr>
          <a:xfrm rot="3222836">
            <a:off x="8611413" y="2565398"/>
            <a:ext cx="356131" cy="81008"/>
          </a:xfrm>
          <a:prstGeom prst="rect">
            <a:avLst/>
          </a:prstGeom>
          <a:solidFill>
            <a:srgbClr val="FF6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22" name="TextBox 321"/>
          <p:cNvSpPr txBox="1"/>
          <p:nvPr/>
        </p:nvSpPr>
        <p:spPr>
          <a:xfrm flipH="1">
            <a:off x="8093053" y="2718461"/>
            <a:ext cx="648738"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Dispersive Gratings</a:t>
            </a:r>
          </a:p>
        </p:txBody>
      </p:sp>
      <p:sp>
        <p:nvSpPr>
          <p:cNvPr id="323" name="TextBox 322"/>
          <p:cNvSpPr txBox="1"/>
          <p:nvPr/>
        </p:nvSpPr>
        <p:spPr>
          <a:xfrm flipH="1">
            <a:off x="6915821" y="2184080"/>
            <a:ext cx="1013317" cy="253916"/>
          </a:xfrm>
          <a:prstGeom prst="rect">
            <a:avLst/>
          </a:prstGeom>
          <a:noFill/>
        </p:spPr>
        <p:txBody>
          <a:bodyPr wrap="square" lIns="0" rIns="0" rtlCol="0">
            <a:spAutoFit/>
          </a:bodyPr>
          <a:lstStyle/>
          <a:p>
            <a:pPr algn="ctr"/>
            <a:r>
              <a:rPr lang="en-US" sz="1050" dirty="0">
                <a:solidFill>
                  <a:srgbClr val="080808"/>
                </a:solidFill>
              </a:rPr>
              <a:t>Wave Plates</a:t>
            </a:r>
          </a:p>
        </p:txBody>
      </p:sp>
      <p:sp>
        <p:nvSpPr>
          <p:cNvPr id="324" name="TextBox 323"/>
          <p:cNvSpPr txBox="1"/>
          <p:nvPr/>
        </p:nvSpPr>
        <p:spPr>
          <a:xfrm flipH="1">
            <a:off x="8450938" y="2221312"/>
            <a:ext cx="443098" cy="253916"/>
          </a:xfrm>
          <a:prstGeom prst="rect">
            <a:avLst/>
          </a:prstGeom>
          <a:noFill/>
        </p:spPr>
        <p:txBody>
          <a:bodyPr wrap="square" lIns="0" rIns="0" rtlCol="0">
            <a:spAutoFit/>
          </a:bodyPr>
          <a:lstStyle/>
          <a:p>
            <a:pPr algn="ctr"/>
            <a:r>
              <a:rPr lang="en-US" sz="1050" dirty="0">
                <a:solidFill>
                  <a:srgbClr val="080808"/>
                </a:solidFill>
              </a:rPr>
              <a:t>Mirror</a:t>
            </a:r>
          </a:p>
        </p:txBody>
      </p:sp>
      <p:sp>
        <p:nvSpPr>
          <p:cNvPr id="325" name="TextBox 324"/>
          <p:cNvSpPr txBox="1"/>
          <p:nvPr/>
        </p:nvSpPr>
        <p:spPr>
          <a:xfrm flipH="1">
            <a:off x="6495065" y="4339743"/>
            <a:ext cx="443098" cy="253916"/>
          </a:xfrm>
          <a:prstGeom prst="rect">
            <a:avLst/>
          </a:prstGeom>
          <a:noFill/>
        </p:spPr>
        <p:txBody>
          <a:bodyPr wrap="square" lIns="0" rIns="0" rtlCol="0">
            <a:spAutoFit/>
          </a:bodyPr>
          <a:lstStyle/>
          <a:p>
            <a:pPr algn="ctr"/>
            <a:r>
              <a:rPr lang="en-US" sz="1050" dirty="0">
                <a:solidFill>
                  <a:srgbClr val="080808"/>
                </a:solidFill>
              </a:rPr>
              <a:t>Mirror</a:t>
            </a:r>
          </a:p>
        </p:txBody>
      </p:sp>
      <p:sp>
        <p:nvSpPr>
          <p:cNvPr id="326" name="TextBox 325"/>
          <p:cNvSpPr txBox="1"/>
          <p:nvPr/>
        </p:nvSpPr>
        <p:spPr>
          <a:xfrm flipH="1">
            <a:off x="8333572" y="4970394"/>
            <a:ext cx="443098"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Beam Splitter</a:t>
            </a:r>
          </a:p>
        </p:txBody>
      </p:sp>
      <p:sp>
        <p:nvSpPr>
          <p:cNvPr id="327" name="TextBox 326"/>
          <p:cNvSpPr txBox="1"/>
          <p:nvPr/>
        </p:nvSpPr>
        <p:spPr>
          <a:xfrm flipH="1">
            <a:off x="8186140" y="5954511"/>
            <a:ext cx="443098" cy="253916"/>
          </a:xfrm>
          <a:prstGeom prst="rect">
            <a:avLst/>
          </a:prstGeom>
          <a:noFill/>
        </p:spPr>
        <p:txBody>
          <a:bodyPr wrap="square" lIns="0" rIns="0" rtlCol="0">
            <a:spAutoFit/>
          </a:bodyPr>
          <a:lstStyle/>
          <a:p>
            <a:pPr algn="ctr"/>
            <a:r>
              <a:rPr lang="en-US" sz="1050" dirty="0" smtClean="0">
                <a:solidFill>
                  <a:srgbClr val="080808"/>
                </a:solidFill>
              </a:rPr>
              <a:t>Target</a:t>
            </a:r>
            <a:endParaRPr lang="en-US" sz="1050" dirty="0">
              <a:solidFill>
                <a:srgbClr val="080808"/>
              </a:solidFill>
            </a:endParaRPr>
          </a:p>
        </p:txBody>
      </p:sp>
      <p:sp>
        <p:nvSpPr>
          <p:cNvPr id="328" name="Freeform 327"/>
          <p:cNvSpPr/>
          <p:nvPr/>
        </p:nvSpPr>
        <p:spPr>
          <a:xfrm>
            <a:off x="7988787" y="5480277"/>
            <a:ext cx="1100132" cy="355814"/>
          </a:xfrm>
          <a:custGeom>
            <a:avLst/>
            <a:gdLst>
              <a:gd name="connsiteX0" fmla="*/ 0 w 887601"/>
              <a:gd name="connsiteY0" fmla="*/ 1065448 h 1283921"/>
              <a:gd name="connsiteX1" fmla="*/ 109243 w 887601"/>
              <a:gd name="connsiteY1" fmla="*/ 942557 h 1283921"/>
              <a:gd name="connsiteX2" fmla="*/ 327730 w 887601"/>
              <a:gd name="connsiteY2" fmla="*/ 393 h 1283921"/>
              <a:gd name="connsiteX3" fmla="*/ 600838 w 887601"/>
              <a:gd name="connsiteY3" fmla="*/ 1065448 h 1283921"/>
              <a:gd name="connsiteX4" fmla="*/ 887601 w 887601"/>
              <a:gd name="connsiteY4" fmla="*/ 1283921 h 1283921"/>
              <a:gd name="connsiteX0" fmla="*/ 0 w 1092432"/>
              <a:gd name="connsiteY0" fmla="*/ 1270284 h 1283938"/>
              <a:gd name="connsiteX1" fmla="*/ 314074 w 1092432"/>
              <a:gd name="connsiteY1" fmla="*/ 942574 h 1283938"/>
              <a:gd name="connsiteX2" fmla="*/ 532561 w 1092432"/>
              <a:gd name="connsiteY2" fmla="*/ 410 h 1283938"/>
              <a:gd name="connsiteX3" fmla="*/ 805669 w 1092432"/>
              <a:gd name="connsiteY3" fmla="*/ 1065465 h 1283938"/>
              <a:gd name="connsiteX4" fmla="*/ 1092432 w 1092432"/>
              <a:gd name="connsiteY4" fmla="*/ 1283938 h 1283938"/>
              <a:gd name="connsiteX0" fmla="*/ 0 w 1092432"/>
              <a:gd name="connsiteY0" fmla="*/ 1269879 h 1283533"/>
              <a:gd name="connsiteX1" fmla="*/ 300419 w 1092432"/>
              <a:gd name="connsiteY1" fmla="*/ 1051405 h 1283533"/>
              <a:gd name="connsiteX2" fmla="*/ 532561 w 1092432"/>
              <a:gd name="connsiteY2" fmla="*/ 5 h 1283533"/>
              <a:gd name="connsiteX3" fmla="*/ 805669 w 1092432"/>
              <a:gd name="connsiteY3" fmla="*/ 1065060 h 1283533"/>
              <a:gd name="connsiteX4" fmla="*/ 1092432 w 1092432"/>
              <a:gd name="connsiteY4" fmla="*/ 1283533 h 1283533"/>
              <a:gd name="connsiteX0" fmla="*/ 0 w 983189"/>
              <a:gd name="connsiteY0" fmla="*/ 1228916 h 1283533"/>
              <a:gd name="connsiteX1" fmla="*/ 191176 w 983189"/>
              <a:gd name="connsiteY1" fmla="*/ 1051405 h 1283533"/>
              <a:gd name="connsiteX2" fmla="*/ 423318 w 983189"/>
              <a:gd name="connsiteY2" fmla="*/ 5 h 1283533"/>
              <a:gd name="connsiteX3" fmla="*/ 696426 w 983189"/>
              <a:gd name="connsiteY3" fmla="*/ 1065060 h 1283533"/>
              <a:gd name="connsiteX4" fmla="*/ 983189 w 983189"/>
              <a:gd name="connsiteY4" fmla="*/ 1283533 h 1283533"/>
              <a:gd name="connsiteX0" fmla="*/ 0 w 901256"/>
              <a:gd name="connsiteY0" fmla="*/ 1228916 h 1269879"/>
              <a:gd name="connsiteX1" fmla="*/ 191176 w 901256"/>
              <a:gd name="connsiteY1" fmla="*/ 1051405 h 1269879"/>
              <a:gd name="connsiteX2" fmla="*/ 423318 w 901256"/>
              <a:gd name="connsiteY2" fmla="*/ 5 h 1269879"/>
              <a:gd name="connsiteX3" fmla="*/ 696426 w 901256"/>
              <a:gd name="connsiteY3" fmla="*/ 1065060 h 1269879"/>
              <a:gd name="connsiteX4" fmla="*/ 901256 w 901256"/>
              <a:gd name="connsiteY4" fmla="*/ 1269879 h 1269879"/>
              <a:gd name="connsiteX0" fmla="*/ 0 w 901256"/>
              <a:gd name="connsiteY0" fmla="*/ 1228920 h 1269883"/>
              <a:gd name="connsiteX1" fmla="*/ 251940 w 901256"/>
              <a:gd name="connsiteY1" fmla="*/ 1045333 h 1269883"/>
              <a:gd name="connsiteX2" fmla="*/ 423318 w 901256"/>
              <a:gd name="connsiteY2" fmla="*/ 9 h 1269883"/>
              <a:gd name="connsiteX3" fmla="*/ 696426 w 901256"/>
              <a:gd name="connsiteY3" fmla="*/ 1065064 h 1269883"/>
              <a:gd name="connsiteX4" fmla="*/ 901256 w 901256"/>
              <a:gd name="connsiteY4" fmla="*/ 1269883 h 1269883"/>
              <a:gd name="connsiteX0" fmla="*/ 0 w 901256"/>
              <a:gd name="connsiteY0" fmla="*/ 1228914 h 1269877"/>
              <a:gd name="connsiteX1" fmla="*/ 251940 w 901256"/>
              <a:gd name="connsiteY1" fmla="*/ 1045327 h 1269877"/>
              <a:gd name="connsiteX2" fmla="*/ 423318 w 901256"/>
              <a:gd name="connsiteY2" fmla="*/ 3 h 1269877"/>
              <a:gd name="connsiteX3" fmla="*/ 669082 w 901256"/>
              <a:gd name="connsiteY3" fmla="*/ 1055944 h 1269877"/>
              <a:gd name="connsiteX4" fmla="*/ 901256 w 901256"/>
              <a:gd name="connsiteY4" fmla="*/ 1269877 h 1269877"/>
              <a:gd name="connsiteX0" fmla="*/ 0 w 901256"/>
              <a:gd name="connsiteY0" fmla="*/ 1228924 h 1269887"/>
              <a:gd name="connsiteX1" fmla="*/ 251940 w 901256"/>
              <a:gd name="connsiteY1" fmla="*/ 1045337 h 1269887"/>
              <a:gd name="connsiteX2" fmla="*/ 423318 w 901256"/>
              <a:gd name="connsiteY2" fmla="*/ 13 h 1269887"/>
              <a:gd name="connsiteX3" fmla="*/ 653891 w 901256"/>
              <a:gd name="connsiteY3" fmla="*/ 1022536 h 1269887"/>
              <a:gd name="connsiteX4" fmla="*/ 901256 w 901256"/>
              <a:gd name="connsiteY4" fmla="*/ 1269887 h 1269887"/>
              <a:gd name="connsiteX0" fmla="*/ 0 w 901256"/>
              <a:gd name="connsiteY0" fmla="*/ 1228924 h 1240562"/>
              <a:gd name="connsiteX1" fmla="*/ 251940 w 901256"/>
              <a:gd name="connsiteY1" fmla="*/ 1045337 h 1240562"/>
              <a:gd name="connsiteX2" fmla="*/ 423318 w 901256"/>
              <a:gd name="connsiteY2" fmla="*/ 13 h 1240562"/>
              <a:gd name="connsiteX3" fmla="*/ 653891 w 901256"/>
              <a:gd name="connsiteY3" fmla="*/ 1022536 h 1240562"/>
              <a:gd name="connsiteX4" fmla="*/ 901256 w 901256"/>
              <a:gd name="connsiteY4" fmla="*/ 1230393 h 1240562"/>
              <a:gd name="connsiteX0" fmla="*/ 0 w 898218"/>
              <a:gd name="connsiteY0" fmla="*/ 1219810 h 1232767"/>
              <a:gd name="connsiteX1" fmla="*/ 248902 w 898218"/>
              <a:gd name="connsiteY1" fmla="*/ 1045337 h 1232767"/>
              <a:gd name="connsiteX2" fmla="*/ 420280 w 898218"/>
              <a:gd name="connsiteY2" fmla="*/ 13 h 1232767"/>
              <a:gd name="connsiteX3" fmla="*/ 650853 w 898218"/>
              <a:gd name="connsiteY3" fmla="*/ 1022536 h 1232767"/>
              <a:gd name="connsiteX4" fmla="*/ 898218 w 898218"/>
              <a:gd name="connsiteY4" fmla="*/ 1230393 h 1232767"/>
              <a:gd name="connsiteX0" fmla="*/ 0 w 898218"/>
              <a:gd name="connsiteY0" fmla="*/ 1238038 h 1248533"/>
              <a:gd name="connsiteX1" fmla="*/ 248902 w 898218"/>
              <a:gd name="connsiteY1" fmla="*/ 1045337 h 1248533"/>
              <a:gd name="connsiteX2" fmla="*/ 420280 w 898218"/>
              <a:gd name="connsiteY2" fmla="*/ 13 h 1248533"/>
              <a:gd name="connsiteX3" fmla="*/ 650853 w 898218"/>
              <a:gd name="connsiteY3" fmla="*/ 1022536 h 1248533"/>
              <a:gd name="connsiteX4" fmla="*/ 898218 w 898218"/>
              <a:gd name="connsiteY4" fmla="*/ 1230393 h 1248533"/>
              <a:gd name="connsiteX0" fmla="*/ 0 w 898218"/>
              <a:gd name="connsiteY0" fmla="*/ 1238038 h 1238038"/>
              <a:gd name="connsiteX1" fmla="*/ 248902 w 898218"/>
              <a:gd name="connsiteY1" fmla="*/ 1045337 h 1238038"/>
              <a:gd name="connsiteX2" fmla="*/ 420280 w 898218"/>
              <a:gd name="connsiteY2" fmla="*/ 13 h 1238038"/>
              <a:gd name="connsiteX3" fmla="*/ 650853 w 898218"/>
              <a:gd name="connsiteY3" fmla="*/ 1022536 h 1238038"/>
              <a:gd name="connsiteX4" fmla="*/ 898218 w 898218"/>
              <a:gd name="connsiteY4" fmla="*/ 1230393 h 1238038"/>
              <a:gd name="connsiteX0" fmla="*/ 0 w 898218"/>
              <a:gd name="connsiteY0" fmla="*/ 1225886 h 1230393"/>
              <a:gd name="connsiteX1" fmla="*/ 248902 w 898218"/>
              <a:gd name="connsiteY1" fmla="*/ 1045337 h 1230393"/>
              <a:gd name="connsiteX2" fmla="*/ 420280 w 898218"/>
              <a:gd name="connsiteY2" fmla="*/ 13 h 1230393"/>
              <a:gd name="connsiteX3" fmla="*/ 650853 w 898218"/>
              <a:gd name="connsiteY3" fmla="*/ 1022536 h 1230393"/>
              <a:gd name="connsiteX4" fmla="*/ 898218 w 898218"/>
              <a:gd name="connsiteY4" fmla="*/ 1230393 h 1230393"/>
              <a:gd name="connsiteX0" fmla="*/ 0 w 867836"/>
              <a:gd name="connsiteY0" fmla="*/ 1225886 h 1230393"/>
              <a:gd name="connsiteX1" fmla="*/ 218520 w 867836"/>
              <a:gd name="connsiteY1" fmla="*/ 1045337 h 1230393"/>
              <a:gd name="connsiteX2" fmla="*/ 389898 w 867836"/>
              <a:gd name="connsiteY2" fmla="*/ 13 h 1230393"/>
              <a:gd name="connsiteX3" fmla="*/ 620471 w 867836"/>
              <a:gd name="connsiteY3" fmla="*/ 1022536 h 1230393"/>
              <a:gd name="connsiteX4" fmla="*/ 867836 w 867836"/>
              <a:gd name="connsiteY4" fmla="*/ 1230393 h 1230393"/>
              <a:gd name="connsiteX0" fmla="*/ 0 w 834416"/>
              <a:gd name="connsiteY0" fmla="*/ 1225886 h 1230393"/>
              <a:gd name="connsiteX1" fmla="*/ 185100 w 834416"/>
              <a:gd name="connsiteY1" fmla="*/ 1045337 h 1230393"/>
              <a:gd name="connsiteX2" fmla="*/ 356478 w 834416"/>
              <a:gd name="connsiteY2" fmla="*/ 13 h 1230393"/>
              <a:gd name="connsiteX3" fmla="*/ 587051 w 834416"/>
              <a:gd name="connsiteY3" fmla="*/ 1022536 h 1230393"/>
              <a:gd name="connsiteX4" fmla="*/ 834416 w 834416"/>
              <a:gd name="connsiteY4" fmla="*/ 1230393 h 1230393"/>
              <a:gd name="connsiteX0" fmla="*/ 0 w 761500"/>
              <a:gd name="connsiteY0" fmla="*/ 1225886 h 1230393"/>
              <a:gd name="connsiteX1" fmla="*/ 185100 w 761500"/>
              <a:gd name="connsiteY1" fmla="*/ 1045337 h 1230393"/>
              <a:gd name="connsiteX2" fmla="*/ 356478 w 761500"/>
              <a:gd name="connsiteY2" fmla="*/ 13 h 1230393"/>
              <a:gd name="connsiteX3" fmla="*/ 587051 w 761500"/>
              <a:gd name="connsiteY3" fmla="*/ 1022536 h 1230393"/>
              <a:gd name="connsiteX4" fmla="*/ 761500 w 761500"/>
              <a:gd name="connsiteY4" fmla="*/ 1230393 h 1230393"/>
              <a:gd name="connsiteX0" fmla="*/ 0 w 758462"/>
              <a:gd name="connsiteY0" fmla="*/ 1225886 h 1225886"/>
              <a:gd name="connsiteX1" fmla="*/ 185100 w 758462"/>
              <a:gd name="connsiteY1" fmla="*/ 1045337 h 1225886"/>
              <a:gd name="connsiteX2" fmla="*/ 356478 w 758462"/>
              <a:gd name="connsiteY2" fmla="*/ 13 h 1225886"/>
              <a:gd name="connsiteX3" fmla="*/ 587051 w 758462"/>
              <a:gd name="connsiteY3" fmla="*/ 1022536 h 1225886"/>
              <a:gd name="connsiteX4" fmla="*/ 758462 w 758462"/>
              <a:gd name="connsiteY4" fmla="*/ 1215203 h 1225886"/>
              <a:gd name="connsiteX0" fmla="*/ 0 w 758462"/>
              <a:gd name="connsiteY0" fmla="*/ 1225886 h 1227355"/>
              <a:gd name="connsiteX1" fmla="*/ 185100 w 758462"/>
              <a:gd name="connsiteY1" fmla="*/ 1045337 h 1227355"/>
              <a:gd name="connsiteX2" fmla="*/ 356478 w 758462"/>
              <a:gd name="connsiteY2" fmla="*/ 13 h 1227355"/>
              <a:gd name="connsiteX3" fmla="*/ 587051 w 758462"/>
              <a:gd name="connsiteY3" fmla="*/ 1022536 h 1227355"/>
              <a:gd name="connsiteX4" fmla="*/ 758462 w 758462"/>
              <a:gd name="connsiteY4" fmla="*/ 1227355 h 1227355"/>
              <a:gd name="connsiteX0" fmla="*/ 0 w 679988"/>
              <a:gd name="connsiteY0" fmla="*/ 1225886 h 1227355"/>
              <a:gd name="connsiteX1" fmla="*/ 185100 w 679988"/>
              <a:gd name="connsiteY1" fmla="*/ 1045337 h 1227355"/>
              <a:gd name="connsiteX2" fmla="*/ 356478 w 679988"/>
              <a:gd name="connsiteY2" fmla="*/ 13 h 1227355"/>
              <a:gd name="connsiteX3" fmla="*/ 587051 w 679988"/>
              <a:gd name="connsiteY3" fmla="*/ 1022536 h 1227355"/>
              <a:gd name="connsiteX4" fmla="*/ 679988 w 679988"/>
              <a:gd name="connsiteY4" fmla="*/ 1227355 h 1227355"/>
              <a:gd name="connsiteX0" fmla="*/ 0 w 575356"/>
              <a:gd name="connsiteY0" fmla="*/ 1267413 h 1267413"/>
              <a:gd name="connsiteX1" fmla="*/ 80468 w 575356"/>
              <a:gd name="connsiteY1" fmla="*/ 1045337 h 1267413"/>
              <a:gd name="connsiteX2" fmla="*/ 251846 w 575356"/>
              <a:gd name="connsiteY2" fmla="*/ 13 h 1267413"/>
              <a:gd name="connsiteX3" fmla="*/ 482419 w 575356"/>
              <a:gd name="connsiteY3" fmla="*/ 1022536 h 1267413"/>
              <a:gd name="connsiteX4" fmla="*/ 575356 w 575356"/>
              <a:gd name="connsiteY4" fmla="*/ 1227355 h 1267413"/>
              <a:gd name="connsiteX0" fmla="*/ 0 w 575356"/>
              <a:gd name="connsiteY0" fmla="*/ 1395898 h 1395898"/>
              <a:gd name="connsiteX1" fmla="*/ 80468 w 575356"/>
              <a:gd name="connsiteY1" fmla="*/ 1173822 h 1395898"/>
              <a:gd name="connsiteX2" fmla="*/ 251846 w 575356"/>
              <a:gd name="connsiteY2" fmla="*/ 128498 h 1395898"/>
              <a:gd name="connsiteX3" fmla="*/ 482419 w 575356"/>
              <a:gd name="connsiteY3" fmla="*/ 1151021 h 1395898"/>
              <a:gd name="connsiteX4" fmla="*/ 575356 w 575356"/>
              <a:gd name="connsiteY4" fmla="*/ 1355840 h 1395898"/>
              <a:gd name="connsiteX0" fmla="*/ 0 w 575356"/>
              <a:gd name="connsiteY0" fmla="*/ 1270210 h 1270210"/>
              <a:gd name="connsiteX1" fmla="*/ 80468 w 575356"/>
              <a:gd name="connsiteY1" fmla="*/ 1048134 h 1270210"/>
              <a:gd name="connsiteX2" fmla="*/ 251846 w 575356"/>
              <a:gd name="connsiteY2" fmla="*/ 2810 h 1270210"/>
              <a:gd name="connsiteX3" fmla="*/ 358284 w 575356"/>
              <a:gd name="connsiteY3" fmla="*/ 749467 h 1270210"/>
              <a:gd name="connsiteX4" fmla="*/ 482419 w 575356"/>
              <a:gd name="connsiteY4" fmla="*/ 1025333 h 1270210"/>
              <a:gd name="connsiteX5" fmla="*/ 575356 w 575356"/>
              <a:gd name="connsiteY5" fmla="*/ 1230152 h 1270210"/>
              <a:gd name="connsiteX0" fmla="*/ 0 w 575356"/>
              <a:gd name="connsiteY0" fmla="*/ 1292210 h 1292210"/>
              <a:gd name="connsiteX1" fmla="*/ 80468 w 575356"/>
              <a:gd name="connsiteY1" fmla="*/ 1070134 h 1292210"/>
              <a:gd name="connsiteX2" fmla="*/ 251846 w 575356"/>
              <a:gd name="connsiteY2" fmla="*/ 24810 h 1292210"/>
              <a:gd name="connsiteX3" fmla="*/ 358284 w 575356"/>
              <a:gd name="connsiteY3" fmla="*/ 771467 h 1292210"/>
              <a:gd name="connsiteX4" fmla="*/ 430826 w 575356"/>
              <a:gd name="connsiteY4" fmla="*/ 1584 h 1292210"/>
              <a:gd name="connsiteX5" fmla="*/ 482419 w 575356"/>
              <a:gd name="connsiteY5" fmla="*/ 1047333 h 1292210"/>
              <a:gd name="connsiteX6" fmla="*/ 575356 w 575356"/>
              <a:gd name="connsiteY6" fmla="*/ 1252152 h 1292210"/>
              <a:gd name="connsiteX0" fmla="*/ 0 w 575356"/>
              <a:gd name="connsiteY0" fmla="*/ 1292210 h 1292210"/>
              <a:gd name="connsiteX1" fmla="*/ 80468 w 575356"/>
              <a:gd name="connsiteY1" fmla="*/ 1070134 h 1292210"/>
              <a:gd name="connsiteX2" fmla="*/ 215575 w 575356"/>
              <a:gd name="connsiteY2" fmla="*/ 89416 h 1292210"/>
              <a:gd name="connsiteX3" fmla="*/ 358284 w 575356"/>
              <a:gd name="connsiteY3" fmla="*/ 771467 h 1292210"/>
              <a:gd name="connsiteX4" fmla="*/ 430826 w 575356"/>
              <a:gd name="connsiteY4" fmla="*/ 1584 h 1292210"/>
              <a:gd name="connsiteX5" fmla="*/ 482419 w 575356"/>
              <a:gd name="connsiteY5" fmla="*/ 1047333 h 1292210"/>
              <a:gd name="connsiteX6" fmla="*/ 575356 w 575356"/>
              <a:gd name="connsiteY6" fmla="*/ 1252152 h 1292210"/>
              <a:gd name="connsiteX0" fmla="*/ 0 w 575356"/>
              <a:gd name="connsiteY0" fmla="*/ 1292228 h 1292228"/>
              <a:gd name="connsiteX1" fmla="*/ 80468 w 575356"/>
              <a:gd name="connsiteY1" fmla="*/ 1070152 h 1292228"/>
              <a:gd name="connsiteX2" fmla="*/ 215575 w 575356"/>
              <a:gd name="connsiteY2" fmla="*/ 89434 h 1292228"/>
              <a:gd name="connsiteX3" fmla="*/ 300798 w 575356"/>
              <a:gd name="connsiteY3" fmla="*/ 760718 h 1292228"/>
              <a:gd name="connsiteX4" fmla="*/ 430826 w 575356"/>
              <a:gd name="connsiteY4" fmla="*/ 1602 h 1292228"/>
              <a:gd name="connsiteX5" fmla="*/ 482419 w 575356"/>
              <a:gd name="connsiteY5" fmla="*/ 1047351 h 1292228"/>
              <a:gd name="connsiteX6" fmla="*/ 575356 w 575356"/>
              <a:gd name="connsiteY6" fmla="*/ 1252170 h 1292228"/>
              <a:gd name="connsiteX0" fmla="*/ 0 w 575356"/>
              <a:gd name="connsiteY0" fmla="*/ 1292178 h 1292178"/>
              <a:gd name="connsiteX1" fmla="*/ 80468 w 575356"/>
              <a:gd name="connsiteY1" fmla="*/ 1070102 h 1292178"/>
              <a:gd name="connsiteX2" fmla="*/ 215575 w 575356"/>
              <a:gd name="connsiteY2" fmla="*/ 89384 h 1292178"/>
              <a:gd name="connsiteX3" fmla="*/ 375393 w 575356"/>
              <a:gd name="connsiteY3" fmla="*/ 792971 h 1292178"/>
              <a:gd name="connsiteX4" fmla="*/ 430826 w 575356"/>
              <a:gd name="connsiteY4" fmla="*/ 1552 h 1292178"/>
              <a:gd name="connsiteX5" fmla="*/ 482419 w 575356"/>
              <a:gd name="connsiteY5" fmla="*/ 1047301 h 1292178"/>
              <a:gd name="connsiteX6" fmla="*/ 575356 w 575356"/>
              <a:gd name="connsiteY6" fmla="*/ 1252120 h 1292178"/>
              <a:gd name="connsiteX0" fmla="*/ 0 w 575356"/>
              <a:gd name="connsiteY0" fmla="*/ 1292263 h 1292263"/>
              <a:gd name="connsiteX1" fmla="*/ 80468 w 575356"/>
              <a:gd name="connsiteY1" fmla="*/ 1070187 h 1292263"/>
              <a:gd name="connsiteX2" fmla="*/ 215575 w 575356"/>
              <a:gd name="connsiteY2" fmla="*/ 89469 h 1292263"/>
              <a:gd name="connsiteX3" fmla="*/ 241259 w 575356"/>
              <a:gd name="connsiteY3" fmla="*/ 739218 h 1292263"/>
              <a:gd name="connsiteX4" fmla="*/ 430826 w 575356"/>
              <a:gd name="connsiteY4" fmla="*/ 1637 h 1292263"/>
              <a:gd name="connsiteX5" fmla="*/ 482419 w 575356"/>
              <a:gd name="connsiteY5" fmla="*/ 1047386 h 1292263"/>
              <a:gd name="connsiteX6" fmla="*/ 575356 w 575356"/>
              <a:gd name="connsiteY6" fmla="*/ 1252205 h 1292263"/>
              <a:gd name="connsiteX0" fmla="*/ 0 w 575356"/>
              <a:gd name="connsiteY0" fmla="*/ 1292263 h 1292263"/>
              <a:gd name="connsiteX1" fmla="*/ 80468 w 575356"/>
              <a:gd name="connsiteY1" fmla="*/ 1070187 h 1292263"/>
              <a:gd name="connsiteX2" fmla="*/ 184779 w 575356"/>
              <a:gd name="connsiteY2" fmla="*/ 111004 h 1292263"/>
              <a:gd name="connsiteX3" fmla="*/ 241259 w 575356"/>
              <a:gd name="connsiteY3" fmla="*/ 739218 h 1292263"/>
              <a:gd name="connsiteX4" fmla="*/ 430826 w 575356"/>
              <a:gd name="connsiteY4" fmla="*/ 1637 h 1292263"/>
              <a:gd name="connsiteX5" fmla="*/ 482419 w 575356"/>
              <a:gd name="connsiteY5" fmla="*/ 1047386 h 1292263"/>
              <a:gd name="connsiteX6" fmla="*/ 575356 w 575356"/>
              <a:gd name="connsiteY6" fmla="*/ 1252205 h 1292263"/>
              <a:gd name="connsiteX0" fmla="*/ 0 w 575356"/>
              <a:gd name="connsiteY0" fmla="*/ 1330844 h 1330844"/>
              <a:gd name="connsiteX1" fmla="*/ 80468 w 575356"/>
              <a:gd name="connsiteY1" fmla="*/ 1108768 h 1330844"/>
              <a:gd name="connsiteX2" fmla="*/ 184779 w 575356"/>
              <a:gd name="connsiteY2" fmla="*/ 149585 h 1330844"/>
              <a:gd name="connsiteX3" fmla="*/ 241259 w 575356"/>
              <a:gd name="connsiteY3" fmla="*/ 777799 h 1330844"/>
              <a:gd name="connsiteX4" fmla="*/ 345281 w 575356"/>
              <a:gd name="connsiteY4" fmla="*/ 201733 h 1330844"/>
              <a:gd name="connsiteX5" fmla="*/ 430826 w 575356"/>
              <a:gd name="connsiteY5" fmla="*/ 40218 h 1330844"/>
              <a:gd name="connsiteX6" fmla="*/ 482419 w 575356"/>
              <a:gd name="connsiteY6" fmla="*/ 1085967 h 1330844"/>
              <a:gd name="connsiteX7" fmla="*/ 575356 w 575356"/>
              <a:gd name="connsiteY7" fmla="*/ 1290786 h 133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5356" h="1330844">
                <a:moveTo>
                  <a:pt x="0" y="1330844"/>
                </a:moveTo>
                <a:cubicBezTo>
                  <a:pt x="45539" y="1324735"/>
                  <a:pt x="49672" y="1305644"/>
                  <a:pt x="80468" y="1108768"/>
                </a:cubicBezTo>
                <a:cubicBezTo>
                  <a:pt x="111264" y="911892"/>
                  <a:pt x="157981" y="204746"/>
                  <a:pt x="184779" y="149585"/>
                </a:cubicBezTo>
                <a:cubicBezTo>
                  <a:pt x="211577" y="94424"/>
                  <a:pt x="214167" y="735908"/>
                  <a:pt x="241259" y="777799"/>
                </a:cubicBezTo>
                <a:cubicBezTo>
                  <a:pt x="268351" y="819690"/>
                  <a:pt x="313687" y="324663"/>
                  <a:pt x="345281" y="201733"/>
                </a:cubicBezTo>
                <a:cubicBezTo>
                  <a:pt x="376875" y="78803"/>
                  <a:pt x="408312" y="-73954"/>
                  <a:pt x="430826" y="40218"/>
                </a:cubicBezTo>
                <a:cubicBezTo>
                  <a:pt x="453340" y="154390"/>
                  <a:pt x="458331" y="877539"/>
                  <a:pt x="482419" y="1085967"/>
                </a:cubicBezTo>
                <a:cubicBezTo>
                  <a:pt x="506507" y="1294395"/>
                  <a:pt x="516183" y="1256650"/>
                  <a:pt x="575356" y="1290786"/>
                </a:cubicBezTo>
              </a:path>
            </a:pathLst>
          </a:custGeom>
          <a:gradFill flip="none" rotWithShape="1">
            <a:gsLst>
              <a:gs pos="20000">
                <a:srgbClr val="0000FF"/>
              </a:gs>
              <a:gs pos="78000">
                <a:srgbClr val="FF0000"/>
              </a:gs>
              <a:gs pos="35000">
                <a:srgbClr val="3366FF"/>
              </a:gs>
              <a:gs pos="71000">
                <a:srgbClr val="FF6600"/>
              </a:gs>
              <a:gs pos="63000">
                <a:srgbClr val="FFFF00"/>
              </a:gs>
              <a:gs pos="50000">
                <a:schemeClr val="accent3">
                  <a:lumMod val="50000"/>
                </a:schemeClr>
              </a:gs>
            </a:gsLst>
            <a:lin ang="0" scaled="1"/>
            <a:tileRect/>
          </a:gradFill>
          <a:ln>
            <a:noFill/>
          </a:ln>
          <a:scene3d>
            <a:camera prst="isometricOffAxis1Left"/>
            <a:lightRig rig="threePt" dir="t"/>
          </a:scene3d>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b="1" dirty="0">
              <a:solidFill>
                <a:schemeClr val="bg1"/>
              </a:solidFill>
            </a:endParaRPr>
          </a:p>
        </p:txBody>
      </p:sp>
      <p:sp>
        <p:nvSpPr>
          <p:cNvPr id="329" name="Freeform 328"/>
          <p:cNvSpPr/>
          <p:nvPr/>
        </p:nvSpPr>
        <p:spPr>
          <a:xfrm rot="10800000">
            <a:off x="7910458" y="4409627"/>
            <a:ext cx="71151" cy="1426464"/>
          </a:xfrm>
          <a:custGeom>
            <a:avLst/>
            <a:gdLst>
              <a:gd name="connsiteX0" fmla="*/ 71151 w 71151"/>
              <a:gd name="connsiteY0" fmla="*/ 1344932 h 1344932"/>
              <a:gd name="connsiteX1" fmla="*/ 0 w 71151"/>
              <a:gd name="connsiteY1" fmla="*/ 1344932 h 1344932"/>
              <a:gd name="connsiteX2" fmla="*/ 29537 w 71151"/>
              <a:gd name="connsiteY2" fmla="*/ 0 h 1344932"/>
              <a:gd name="connsiteX3" fmla="*/ 41615 w 71151"/>
              <a:gd name="connsiteY3" fmla="*/ 0 h 1344932"/>
            </a:gdLst>
            <a:ahLst/>
            <a:cxnLst>
              <a:cxn ang="0">
                <a:pos x="connsiteX0" y="connsiteY0"/>
              </a:cxn>
              <a:cxn ang="0">
                <a:pos x="connsiteX1" y="connsiteY1"/>
              </a:cxn>
              <a:cxn ang="0">
                <a:pos x="connsiteX2" y="connsiteY2"/>
              </a:cxn>
              <a:cxn ang="0">
                <a:pos x="connsiteX3" y="connsiteY3"/>
              </a:cxn>
            </a:cxnLst>
            <a:rect l="l" t="t" r="r" b="b"/>
            <a:pathLst>
              <a:path w="71151" h="1344932">
                <a:moveTo>
                  <a:pt x="71151" y="1344932"/>
                </a:moveTo>
                <a:lnTo>
                  <a:pt x="0" y="1344932"/>
                </a:lnTo>
                <a:lnTo>
                  <a:pt x="29537" y="0"/>
                </a:lnTo>
                <a:lnTo>
                  <a:pt x="41615" y="0"/>
                </a:lnTo>
                <a:close/>
              </a:path>
            </a:pathLst>
          </a:cu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30" name="Freeform 329"/>
          <p:cNvSpPr/>
          <p:nvPr/>
        </p:nvSpPr>
        <p:spPr>
          <a:xfrm rot="10800000">
            <a:off x="8012431" y="4400820"/>
            <a:ext cx="71151" cy="1479425"/>
          </a:xfrm>
          <a:custGeom>
            <a:avLst/>
            <a:gdLst>
              <a:gd name="connsiteX0" fmla="*/ 71151 w 71151"/>
              <a:gd name="connsiteY0" fmla="*/ 1344932 h 1344932"/>
              <a:gd name="connsiteX1" fmla="*/ 0 w 71151"/>
              <a:gd name="connsiteY1" fmla="*/ 1344932 h 1344932"/>
              <a:gd name="connsiteX2" fmla="*/ 29537 w 71151"/>
              <a:gd name="connsiteY2" fmla="*/ 0 h 1344932"/>
              <a:gd name="connsiteX3" fmla="*/ 41615 w 71151"/>
              <a:gd name="connsiteY3" fmla="*/ 0 h 1344932"/>
            </a:gdLst>
            <a:ahLst/>
            <a:cxnLst>
              <a:cxn ang="0">
                <a:pos x="connsiteX0" y="connsiteY0"/>
              </a:cxn>
              <a:cxn ang="0">
                <a:pos x="connsiteX1" y="connsiteY1"/>
              </a:cxn>
              <a:cxn ang="0">
                <a:pos x="connsiteX2" y="connsiteY2"/>
              </a:cxn>
              <a:cxn ang="0">
                <a:pos x="connsiteX3" y="connsiteY3"/>
              </a:cxn>
            </a:cxnLst>
            <a:rect l="l" t="t" r="r" b="b"/>
            <a:pathLst>
              <a:path w="71151" h="1344932">
                <a:moveTo>
                  <a:pt x="71151" y="1344932"/>
                </a:moveTo>
                <a:lnTo>
                  <a:pt x="0" y="1344932"/>
                </a:lnTo>
                <a:lnTo>
                  <a:pt x="29537" y="0"/>
                </a:lnTo>
                <a:lnTo>
                  <a:pt x="41615" y="0"/>
                </a:lnTo>
                <a:close/>
              </a:path>
            </a:pathLst>
          </a:cu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31" name="Freeform 330"/>
          <p:cNvSpPr/>
          <p:nvPr/>
        </p:nvSpPr>
        <p:spPr>
          <a:xfrm rot="10800000">
            <a:off x="8116148" y="4427927"/>
            <a:ext cx="71151" cy="1499616"/>
          </a:xfrm>
          <a:custGeom>
            <a:avLst/>
            <a:gdLst>
              <a:gd name="connsiteX0" fmla="*/ 71151 w 71151"/>
              <a:gd name="connsiteY0" fmla="*/ 1344932 h 1344932"/>
              <a:gd name="connsiteX1" fmla="*/ 0 w 71151"/>
              <a:gd name="connsiteY1" fmla="*/ 1344932 h 1344932"/>
              <a:gd name="connsiteX2" fmla="*/ 29537 w 71151"/>
              <a:gd name="connsiteY2" fmla="*/ 0 h 1344932"/>
              <a:gd name="connsiteX3" fmla="*/ 41615 w 71151"/>
              <a:gd name="connsiteY3" fmla="*/ 0 h 1344932"/>
            </a:gdLst>
            <a:ahLst/>
            <a:cxnLst>
              <a:cxn ang="0">
                <a:pos x="connsiteX0" y="connsiteY0"/>
              </a:cxn>
              <a:cxn ang="0">
                <a:pos x="connsiteX1" y="connsiteY1"/>
              </a:cxn>
              <a:cxn ang="0">
                <a:pos x="connsiteX2" y="connsiteY2"/>
              </a:cxn>
              <a:cxn ang="0">
                <a:pos x="connsiteX3" y="connsiteY3"/>
              </a:cxn>
            </a:cxnLst>
            <a:rect l="l" t="t" r="r" b="b"/>
            <a:pathLst>
              <a:path w="71151" h="1344932">
                <a:moveTo>
                  <a:pt x="71151" y="1344932"/>
                </a:moveTo>
                <a:lnTo>
                  <a:pt x="0" y="1344932"/>
                </a:lnTo>
                <a:lnTo>
                  <a:pt x="29537" y="0"/>
                </a:lnTo>
                <a:lnTo>
                  <a:pt x="41615" y="0"/>
                </a:lnTo>
                <a:close/>
              </a:path>
            </a:pathLst>
          </a:cu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solidFill>
                <a:srgbClr val="FF0000"/>
              </a:solidFill>
            </a:endParaRPr>
          </a:p>
        </p:txBody>
      </p:sp>
      <p:sp>
        <p:nvSpPr>
          <p:cNvPr id="332" name="Trapezoid 331"/>
          <p:cNvSpPr/>
          <p:nvPr/>
        </p:nvSpPr>
        <p:spPr>
          <a:xfrm rot="10800000" flipV="1">
            <a:off x="8009706" y="3001231"/>
            <a:ext cx="73152" cy="823268"/>
          </a:xfrm>
          <a:prstGeom prst="trapezoid">
            <a:avLst>
              <a:gd name="adj" fmla="val 17254"/>
            </a:avLst>
          </a:pr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33" name="Trapezoid 332"/>
          <p:cNvSpPr/>
          <p:nvPr/>
        </p:nvSpPr>
        <p:spPr>
          <a:xfrm rot="10800000" flipV="1">
            <a:off x="8243984" y="3156731"/>
            <a:ext cx="73152" cy="680387"/>
          </a:xfrm>
          <a:prstGeom prst="trapezoid">
            <a:avLst>
              <a:gd name="adj" fmla="val 17254"/>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34" name="Rectangle 333"/>
          <p:cNvSpPr/>
          <p:nvPr/>
        </p:nvSpPr>
        <p:spPr>
          <a:xfrm rot="13020000">
            <a:off x="7595699" y="2989234"/>
            <a:ext cx="1016083" cy="97613"/>
          </a:xfrm>
          <a:prstGeom prst="rect">
            <a:avLst/>
          </a:prstGeom>
          <a:pattFill prst="dkHorz">
            <a:fgClr>
              <a:srgbClr val="3366FF"/>
            </a:fgClr>
            <a:bgClr>
              <a:schemeClr val="accent3">
                <a:lumMod val="60000"/>
                <a:lumOff val="40000"/>
              </a:schemeClr>
            </a:bgClr>
          </a:patt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35" name="Rectangle 334"/>
          <p:cNvSpPr/>
          <p:nvPr/>
        </p:nvSpPr>
        <p:spPr>
          <a:xfrm rot="10800000" flipH="1">
            <a:off x="8014289" y="3856100"/>
            <a:ext cx="69187" cy="463819"/>
          </a:xfrm>
          <a:prstGeom prst="rect">
            <a:avLst/>
          </a:pr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36" name="Rectangle 335"/>
          <p:cNvSpPr/>
          <p:nvPr/>
        </p:nvSpPr>
        <p:spPr>
          <a:xfrm rot="13200000">
            <a:off x="8078957" y="3773300"/>
            <a:ext cx="69187" cy="617343"/>
          </a:xfrm>
          <a:prstGeom prst="rect">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37" name="Rectangle 336"/>
          <p:cNvSpPr/>
          <p:nvPr/>
        </p:nvSpPr>
        <p:spPr>
          <a:xfrm rot="8400000" flipH="1">
            <a:off x="7946607" y="3767601"/>
            <a:ext cx="69187" cy="617343"/>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43" name="Snip Same Side Corner Rectangle 342"/>
          <p:cNvSpPr/>
          <p:nvPr/>
        </p:nvSpPr>
        <p:spPr>
          <a:xfrm flipV="1">
            <a:off x="7818762" y="4292839"/>
            <a:ext cx="459962" cy="168733"/>
          </a:xfrm>
          <a:prstGeom prst="snip2SameRect">
            <a:avLst>
              <a:gd name="adj1" fmla="val 50000"/>
              <a:gd name="adj2" fmla="val 0"/>
            </a:avLst>
          </a:prstGeom>
          <a:gradFill flip="none" rotWithShape="1">
            <a:gsLst>
              <a:gs pos="0">
                <a:schemeClr val="accent5">
                  <a:lumMod val="0"/>
                  <a:lumOff val="100000"/>
                </a:schemeClr>
              </a:gs>
              <a:gs pos="35000">
                <a:srgbClr val="A5D5E2"/>
              </a:gs>
              <a:gs pos="100000">
                <a:schemeClr val="accent5">
                  <a:lumMod val="100000"/>
                </a:schemeClr>
              </a:gs>
            </a:gsLst>
            <a:lin ang="5400000" scaled="1"/>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6" name="TextBox 345"/>
          <p:cNvSpPr txBox="1"/>
          <p:nvPr/>
        </p:nvSpPr>
        <p:spPr>
          <a:xfrm flipH="1">
            <a:off x="8259896" y="4190824"/>
            <a:ext cx="604920"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Objective Lens</a:t>
            </a:r>
          </a:p>
        </p:txBody>
      </p:sp>
      <p:sp>
        <p:nvSpPr>
          <p:cNvPr id="347" name="TextBox 346"/>
          <p:cNvSpPr txBox="1"/>
          <p:nvPr/>
        </p:nvSpPr>
        <p:spPr>
          <a:xfrm flipH="1">
            <a:off x="7174643" y="3579454"/>
            <a:ext cx="604920"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Spherical Lens</a:t>
            </a:r>
          </a:p>
        </p:txBody>
      </p:sp>
      <p:sp>
        <p:nvSpPr>
          <p:cNvPr id="348" name="Freeform 347"/>
          <p:cNvSpPr/>
          <p:nvPr/>
        </p:nvSpPr>
        <p:spPr>
          <a:xfrm>
            <a:off x="6453064" y="5102400"/>
            <a:ext cx="895005" cy="251748"/>
          </a:xfrm>
          <a:custGeom>
            <a:avLst/>
            <a:gdLst>
              <a:gd name="connsiteX0" fmla="*/ 0 w 887601"/>
              <a:gd name="connsiteY0" fmla="*/ 1065448 h 1283921"/>
              <a:gd name="connsiteX1" fmla="*/ 109243 w 887601"/>
              <a:gd name="connsiteY1" fmla="*/ 942557 h 1283921"/>
              <a:gd name="connsiteX2" fmla="*/ 327730 w 887601"/>
              <a:gd name="connsiteY2" fmla="*/ 393 h 1283921"/>
              <a:gd name="connsiteX3" fmla="*/ 600838 w 887601"/>
              <a:gd name="connsiteY3" fmla="*/ 1065448 h 1283921"/>
              <a:gd name="connsiteX4" fmla="*/ 887601 w 887601"/>
              <a:gd name="connsiteY4" fmla="*/ 1283921 h 1283921"/>
              <a:gd name="connsiteX0" fmla="*/ 0 w 1092432"/>
              <a:gd name="connsiteY0" fmla="*/ 1270284 h 1283938"/>
              <a:gd name="connsiteX1" fmla="*/ 314074 w 1092432"/>
              <a:gd name="connsiteY1" fmla="*/ 942574 h 1283938"/>
              <a:gd name="connsiteX2" fmla="*/ 532561 w 1092432"/>
              <a:gd name="connsiteY2" fmla="*/ 410 h 1283938"/>
              <a:gd name="connsiteX3" fmla="*/ 805669 w 1092432"/>
              <a:gd name="connsiteY3" fmla="*/ 1065465 h 1283938"/>
              <a:gd name="connsiteX4" fmla="*/ 1092432 w 1092432"/>
              <a:gd name="connsiteY4" fmla="*/ 1283938 h 1283938"/>
              <a:gd name="connsiteX0" fmla="*/ 0 w 1092432"/>
              <a:gd name="connsiteY0" fmla="*/ 1269879 h 1283533"/>
              <a:gd name="connsiteX1" fmla="*/ 300419 w 1092432"/>
              <a:gd name="connsiteY1" fmla="*/ 1051405 h 1283533"/>
              <a:gd name="connsiteX2" fmla="*/ 532561 w 1092432"/>
              <a:gd name="connsiteY2" fmla="*/ 5 h 1283533"/>
              <a:gd name="connsiteX3" fmla="*/ 805669 w 1092432"/>
              <a:gd name="connsiteY3" fmla="*/ 1065060 h 1283533"/>
              <a:gd name="connsiteX4" fmla="*/ 1092432 w 1092432"/>
              <a:gd name="connsiteY4" fmla="*/ 1283533 h 1283533"/>
              <a:gd name="connsiteX0" fmla="*/ 0 w 983189"/>
              <a:gd name="connsiteY0" fmla="*/ 1228916 h 1283533"/>
              <a:gd name="connsiteX1" fmla="*/ 191176 w 983189"/>
              <a:gd name="connsiteY1" fmla="*/ 1051405 h 1283533"/>
              <a:gd name="connsiteX2" fmla="*/ 423318 w 983189"/>
              <a:gd name="connsiteY2" fmla="*/ 5 h 1283533"/>
              <a:gd name="connsiteX3" fmla="*/ 696426 w 983189"/>
              <a:gd name="connsiteY3" fmla="*/ 1065060 h 1283533"/>
              <a:gd name="connsiteX4" fmla="*/ 983189 w 983189"/>
              <a:gd name="connsiteY4" fmla="*/ 1283533 h 1283533"/>
              <a:gd name="connsiteX0" fmla="*/ 0 w 901256"/>
              <a:gd name="connsiteY0" fmla="*/ 1228916 h 1269879"/>
              <a:gd name="connsiteX1" fmla="*/ 191176 w 901256"/>
              <a:gd name="connsiteY1" fmla="*/ 1051405 h 1269879"/>
              <a:gd name="connsiteX2" fmla="*/ 423318 w 901256"/>
              <a:gd name="connsiteY2" fmla="*/ 5 h 1269879"/>
              <a:gd name="connsiteX3" fmla="*/ 696426 w 901256"/>
              <a:gd name="connsiteY3" fmla="*/ 1065060 h 1269879"/>
              <a:gd name="connsiteX4" fmla="*/ 901256 w 901256"/>
              <a:gd name="connsiteY4" fmla="*/ 1269879 h 1269879"/>
              <a:gd name="connsiteX0" fmla="*/ 0 w 901256"/>
              <a:gd name="connsiteY0" fmla="*/ 1228920 h 1269883"/>
              <a:gd name="connsiteX1" fmla="*/ 251940 w 901256"/>
              <a:gd name="connsiteY1" fmla="*/ 1045333 h 1269883"/>
              <a:gd name="connsiteX2" fmla="*/ 423318 w 901256"/>
              <a:gd name="connsiteY2" fmla="*/ 9 h 1269883"/>
              <a:gd name="connsiteX3" fmla="*/ 696426 w 901256"/>
              <a:gd name="connsiteY3" fmla="*/ 1065064 h 1269883"/>
              <a:gd name="connsiteX4" fmla="*/ 901256 w 901256"/>
              <a:gd name="connsiteY4" fmla="*/ 1269883 h 1269883"/>
              <a:gd name="connsiteX0" fmla="*/ 0 w 901256"/>
              <a:gd name="connsiteY0" fmla="*/ 1228914 h 1269877"/>
              <a:gd name="connsiteX1" fmla="*/ 251940 w 901256"/>
              <a:gd name="connsiteY1" fmla="*/ 1045327 h 1269877"/>
              <a:gd name="connsiteX2" fmla="*/ 423318 w 901256"/>
              <a:gd name="connsiteY2" fmla="*/ 3 h 1269877"/>
              <a:gd name="connsiteX3" fmla="*/ 669082 w 901256"/>
              <a:gd name="connsiteY3" fmla="*/ 1055944 h 1269877"/>
              <a:gd name="connsiteX4" fmla="*/ 901256 w 901256"/>
              <a:gd name="connsiteY4" fmla="*/ 1269877 h 1269877"/>
              <a:gd name="connsiteX0" fmla="*/ 0 w 901256"/>
              <a:gd name="connsiteY0" fmla="*/ 1228924 h 1269887"/>
              <a:gd name="connsiteX1" fmla="*/ 251940 w 901256"/>
              <a:gd name="connsiteY1" fmla="*/ 1045337 h 1269887"/>
              <a:gd name="connsiteX2" fmla="*/ 423318 w 901256"/>
              <a:gd name="connsiteY2" fmla="*/ 13 h 1269887"/>
              <a:gd name="connsiteX3" fmla="*/ 653891 w 901256"/>
              <a:gd name="connsiteY3" fmla="*/ 1022536 h 1269887"/>
              <a:gd name="connsiteX4" fmla="*/ 901256 w 901256"/>
              <a:gd name="connsiteY4" fmla="*/ 1269887 h 1269887"/>
              <a:gd name="connsiteX0" fmla="*/ 0 w 901256"/>
              <a:gd name="connsiteY0" fmla="*/ 1228924 h 1240562"/>
              <a:gd name="connsiteX1" fmla="*/ 251940 w 901256"/>
              <a:gd name="connsiteY1" fmla="*/ 1045337 h 1240562"/>
              <a:gd name="connsiteX2" fmla="*/ 423318 w 901256"/>
              <a:gd name="connsiteY2" fmla="*/ 13 h 1240562"/>
              <a:gd name="connsiteX3" fmla="*/ 653891 w 901256"/>
              <a:gd name="connsiteY3" fmla="*/ 1022536 h 1240562"/>
              <a:gd name="connsiteX4" fmla="*/ 901256 w 901256"/>
              <a:gd name="connsiteY4" fmla="*/ 1230393 h 1240562"/>
              <a:gd name="connsiteX0" fmla="*/ 0 w 898218"/>
              <a:gd name="connsiteY0" fmla="*/ 1219810 h 1232767"/>
              <a:gd name="connsiteX1" fmla="*/ 248902 w 898218"/>
              <a:gd name="connsiteY1" fmla="*/ 1045337 h 1232767"/>
              <a:gd name="connsiteX2" fmla="*/ 420280 w 898218"/>
              <a:gd name="connsiteY2" fmla="*/ 13 h 1232767"/>
              <a:gd name="connsiteX3" fmla="*/ 650853 w 898218"/>
              <a:gd name="connsiteY3" fmla="*/ 1022536 h 1232767"/>
              <a:gd name="connsiteX4" fmla="*/ 898218 w 898218"/>
              <a:gd name="connsiteY4" fmla="*/ 1230393 h 1232767"/>
              <a:gd name="connsiteX0" fmla="*/ 0 w 898218"/>
              <a:gd name="connsiteY0" fmla="*/ 1238038 h 1248533"/>
              <a:gd name="connsiteX1" fmla="*/ 248902 w 898218"/>
              <a:gd name="connsiteY1" fmla="*/ 1045337 h 1248533"/>
              <a:gd name="connsiteX2" fmla="*/ 420280 w 898218"/>
              <a:gd name="connsiteY2" fmla="*/ 13 h 1248533"/>
              <a:gd name="connsiteX3" fmla="*/ 650853 w 898218"/>
              <a:gd name="connsiteY3" fmla="*/ 1022536 h 1248533"/>
              <a:gd name="connsiteX4" fmla="*/ 898218 w 898218"/>
              <a:gd name="connsiteY4" fmla="*/ 1230393 h 1248533"/>
              <a:gd name="connsiteX0" fmla="*/ 0 w 898218"/>
              <a:gd name="connsiteY0" fmla="*/ 1238038 h 1238038"/>
              <a:gd name="connsiteX1" fmla="*/ 248902 w 898218"/>
              <a:gd name="connsiteY1" fmla="*/ 1045337 h 1238038"/>
              <a:gd name="connsiteX2" fmla="*/ 420280 w 898218"/>
              <a:gd name="connsiteY2" fmla="*/ 13 h 1238038"/>
              <a:gd name="connsiteX3" fmla="*/ 650853 w 898218"/>
              <a:gd name="connsiteY3" fmla="*/ 1022536 h 1238038"/>
              <a:gd name="connsiteX4" fmla="*/ 898218 w 898218"/>
              <a:gd name="connsiteY4" fmla="*/ 1230393 h 1238038"/>
              <a:gd name="connsiteX0" fmla="*/ 0 w 898218"/>
              <a:gd name="connsiteY0" fmla="*/ 1225886 h 1230393"/>
              <a:gd name="connsiteX1" fmla="*/ 248902 w 898218"/>
              <a:gd name="connsiteY1" fmla="*/ 1045337 h 1230393"/>
              <a:gd name="connsiteX2" fmla="*/ 420280 w 898218"/>
              <a:gd name="connsiteY2" fmla="*/ 13 h 1230393"/>
              <a:gd name="connsiteX3" fmla="*/ 650853 w 898218"/>
              <a:gd name="connsiteY3" fmla="*/ 1022536 h 1230393"/>
              <a:gd name="connsiteX4" fmla="*/ 898218 w 898218"/>
              <a:gd name="connsiteY4" fmla="*/ 1230393 h 1230393"/>
              <a:gd name="connsiteX0" fmla="*/ 0 w 867836"/>
              <a:gd name="connsiteY0" fmla="*/ 1225886 h 1230393"/>
              <a:gd name="connsiteX1" fmla="*/ 218520 w 867836"/>
              <a:gd name="connsiteY1" fmla="*/ 1045337 h 1230393"/>
              <a:gd name="connsiteX2" fmla="*/ 389898 w 867836"/>
              <a:gd name="connsiteY2" fmla="*/ 13 h 1230393"/>
              <a:gd name="connsiteX3" fmla="*/ 620471 w 867836"/>
              <a:gd name="connsiteY3" fmla="*/ 1022536 h 1230393"/>
              <a:gd name="connsiteX4" fmla="*/ 867836 w 867836"/>
              <a:gd name="connsiteY4" fmla="*/ 1230393 h 1230393"/>
              <a:gd name="connsiteX0" fmla="*/ 0 w 834416"/>
              <a:gd name="connsiteY0" fmla="*/ 1225886 h 1230393"/>
              <a:gd name="connsiteX1" fmla="*/ 185100 w 834416"/>
              <a:gd name="connsiteY1" fmla="*/ 1045337 h 1230393"/>
              <a:gd name="connsiteX2" fmla="*/ 356478 w 834416"/>
              <a:gd name="connsiteY2" fmla="*/ 13 h 1230393"/>
              <a:gd name="connsiteX3" fmla="*/ 587051 w 834416"/>
              <a:gd name="connsiteY3" fmla="*/ 1022536 h 1230393"/>
              <a:gd name="connsiteX4" fmla="*/ 834416 w 834416"/>
              <a:gd name="connsiteY4" fmla="*/ 1230393 h 1230393"/>
              <a:gd name="connsiteX0" fmla="*/ 0 w 761500"/>
              <a:gd name="connsiteY0" fmla="*/ 1225886 h 1230393"/>
              <a:gd name="connsiteX1" fmla="*/ 185100 w 761500"/>
              <a:gd name="connsiteY1" fmla="*/ 1045337 h 1230393"/>
              <a:gd name="connsiteX2" fmla="*/ 356478 w 761500"/>
              <a:gd name="connsiteY2" fmla="*/ 13 h 1230393"/>
              <a:gd name="connsiteX3" fmla="*/ 587051 w 761500"/>
              <a:gd name="connsiteY3" fmla="*/ 1022536 h 1230393"/>
              <a:gd name="connsiteX4" fmla="*/ 761500 w 761500"/>
              <a:gd name="connsiteY4" fmla="*/ 1230393 h 1230393"/>
              <a:gd name="connsiteX0" fmla="*/ 0 w 758462"/>
              <a:gd name="connsiteY0" fmla="*/ 1225886 h 1225886"/>
              <a:gd name="connsiteX1" fmla="*/ 185100 w 758462"/>
              <a:gd name="connsiteY1" fmla="*/ 1045337 h 1225886"/>
              <a:gd name="connsiteX2" fmla="*/ 356478 w 758462"/>
              <a:gd name="connsiteY2" fmla="*/ 13 h 1225886"/>
              <a:gd name="connsiteX3" fmla="*/ 587051 w 758462"/>
              <a:gd name="connsiteY3" fmla="*/ 1022536 h 1225886"/>
              <a:gd name="connsiteX4" fmla="*/ 758462 w 758462"/>
              <a:gd name="connsiteY4" fmla="*/ 1215203 h 1225886"/>
              <a:gd name="connsiteX0" fmla="*/ 0 w 758462"/>
              <a:gd name="connsiteY0" fmla="*/ 1225886 h 1227355"/>
              <a:gd name="connsiteX1" fmla="*/ 185100 w 758462"/>
              <a:gd name="connsiteY1" fmla="*/ 1045337 h 1227355"/>
              <a:gd name="connsiteX2" fmla="*/ 356478 w 758462"/>
              <a:gd name="connsiteY2" fmla="*/ 13 h 1227355"/>
              <a:gd name="connsiteX3" fmla="*/ 587051 w 758462"/>
              <a:gd name="connsiteY3" fmla="*/ 1022536 h 1227355"/>
              <a:gd name="connsiteX4" fmla="*/ 758462 w 758462"/>
              <a:gd name="connsiteY4" fmla="*/ 1227355 h 1227355"/>
              <a:gd name="connsiteX0" fmla="*/ 0 w 679988"/>
              <a:gd name="connsiteY0" fmla="*/ 1225886 h 1227355"/>
              <a:gd name="connsiteX1" fmla="*/ 185100 w 679988"/>
              <a:gd name="connsiteY1" fmla="*/ 1045337 h 1227355"/>
              <a:gd name="connsiteX2" fmla="*/ 356478 w 679988"/>
              <a:gd name="connsiteY2" fmla="*/ 13 h 1227355"/>
              <a:gd name="connsiteX3" fmla="*/ 587051 w 679988"/>
              <a:gd name="connsiteY3" fmla="*/ 1022536 h 1227355"/>
              <a:gd name="connsiteX4" fmla="*/ 679988 w 679988"/>
              <a:gd name="connsiteY4" fmla="*/ 1227355 h 1227355"/>
              <a:gd name="connsiteX0" fmla="*/ 0 w 575356"/>
              <a:gd name="connsiteY0" fmla="*/ 1267413 h 1267413"/>
              <a:gd name="connsiteX1" fmla="*/ 80468 w 575356"/>
              <a:gd name="connsiteY1" fmla="*/ 1045337 h 1267413"/>
              <a:gd name="connsiteX2" fmla="*/ 251846 w 575356"/>
              <a:gd name="connsiteY2" fmla="*/ 13 h 1267413"/>
              <a:gd name="connsiteX3" fmla="*/ 482419 w 575356"/>
              <a:gd name="connsiteY3" fmla="*/ 1022536 h 1267413"/>
              <a:gd name="connsiteX4" fmla="*/ 575356 w 575356"/>
              <a:gd name="connsiteY4" fmla="*/ 1227355 h 1267413"/>
              <a:gd name="connsiteX0" fmla="*/ 0 w 575356"/>
              <a:gd name="connsiteY0" fmla="*/ 1288760 h 1288760"/>
              <a:gd name="connsiteX1" fmla="*/ 80468 w 575356"/>
              <a:gd name="connsiteY1" fmla="*/ 1066684 h 1288760"/>
              <a:gd name="connsiteX2" fmla="*/ 129074 w 575356"/>
              <a:gd name="connsiteY2" fmla="*/ 405718 h 1288760"/>
              <a:gd name="connsiteX3" fmla="*/ 251846 w 575356"/>
              <a:gd name="connsiteY3" fmla="*/ 21360 h 1288760"/>
              <a:gd name="connsiteX4" fmla="*/ 482419 w 575356"/>
              <a:gd name="connsiteY4" fmla="*/ 1043883 h 1288760"/>
              <a:gd name="connsiteX5" fmla="*/ 575356 w 575356"/>
              <a:gd name="connsiteY5" fmla="*/ 1248702 h 1288760"/>
              <a:gd name="connsiteX0" fmla="*/ 0 w 575356"/>
              <a:gd name="connsiteY0" fmla="*/ 1288760 h 1288760"/>
              <a:gd name="connsiteX1" fmla="*/ 71427 w 575356"/>
              <a:gd name="connsiteY1" fmla="*/ 1001493 h 1288760"/>
              <a:gd name="connsiteX2" fmla="*/ 129074 w 575356"/>
              <a:gd name="connsiteY2" fmla="*/ 405718 h 1288760"/>
              <a:gd name="connsiteX3" fmla="*/ 251846 w 575356"/>
              <a:gd name="connsiteY3" fmla="*/ 21360 h 1288760"/>
              <a:gd name="connsiteX4" fmla="*/ 482419 w 575356"/>
              <a:gd name="connsiteY4" fmla="*/ 1043883 h 1288760"/>
              <a:gd name="connsiteX5" fmla="*/ 575356 w 575356"/>
              <a:gd name="connsiteY5" fmla="*/ 1248702 h 1288760"/>
              <a:gd name="connsiteX0" fmla="*/ 0 w 575356"/>
              <a:gd name="connsiteY0" fmla="*/ 1300060 h 1300060"/>
              <a:gd name="connsiteX1" fmla="*/ 71427 w 575356"/>
              <a:gd name="connsiteY1" fmla="*/ 1012793 h 1300060"/>
              <a:gd name="connsiteX2" fmla="*/ 114760 w 575356"/>
              <a:gd name="connsiteY2" fmla="*/ 328121 h 1300060"/>
              <a:gd name="connsiteX3" fmla="*/ 251846 w 575356"/>
              <a:gd name="connsiteY3" fmla="*/ 32660 h 1300060"/>
              <a:gd name="connsiteX4" fmla="*/ 482419 w 575356"/>
              <a:gd name="connsiteY4" fmla="*/ 1055183 h 1300060"/>
              <a:gd name="connsiteX5" fmla="*/ 575356 w 575356"/>
              <a:gd name="connsiteY5" fmla="*/ 1260002 h 1300060"/>
              <a:gd name="connsiteX0" fmla="*/ 0 w 575356"/>
              <a:gd name="connsiteY0" fmla="*/ 1269832 h 1269832"/>
              <a:gd name="connsiteX1" fmla="*/ 71427 w 575356"/>
              <a:gd name="connsiteY1" fmla="*/ 982565 h 1269832"/>
              <a:gd name="connsiteX2" fmla="*/ 114760 w 575356"/>
              <a:gd name="connsiteY2" fmla="*/ 297893 h 1269832"/>
              <a:gd name="connsiteX3" fmla="*/ 251846 w 575356"/>
              <a:gd name="connsiteY3" fmla="*/ 2432 h 1269832"/>
              <a:gd name="connsiteX4" fmla="*/ 420633 w 575356"/>
              <a:gd name="connsiteY4" fmla="*/ 208996 h 1269832"/>
              <a:gd name="connsiteX5" fmla="*/ 482419 w 575356"/>
              <a:gd name="connsiteY5" fmla="*/ 1024955 h 1269832"/>
              <a:gd name="connsiteX6" fmla="*/ 575356 w 575356"/>
              <a:gd name="connsiteY6" fmla="*/ 1229774 h 1269832"/>
              <a:gd name="connsiteX0" fmla="*/ 0 w 575356"/>
              <a:gd name="connsiteY0" fmla="*/ 1269832 h 1269832"/>
              <a:gd name="connsiteX1" fmla="*/ 71427 w 575356"/>
              <a:gd name="connsiteY1" fmla="*/ 982565 h 1269832"/>
              <a:gd name="connsiteX2" fmla="*/ 114760 w 575356"/>
              <a:gd name="connsiteY2" fmla="*/ 297893 h 1269832"/>
              <a:gd name="connsiteX3" fmla="*/ 251846 w 575356"/>
              <a:gd name="connsiteY3" fmla="*/ 2432 h 1269832"/>
              <a:gd name="connsiteX4" fmla="*/ 420633 w 575356"/>
              <a:gd name="connsiteY4" fmla="*/ 208996 h 1269832"/>
              <a:gd name="connsiteX5" fmla="*/ 502007 w 575356"/>
              <a:gd name="connsiteY5" fmla="*/ 959764 h 1269832"/>
              <a:gd name="connsiteX6" fmla="*/ 575356 w 575356"/>
              <a:gd name="connsiteY6" fmla="*/ 1229774 h 1269832"/>
              <a:gd name="connsiteX0" fmla="*/ 0 w 573849"/>
              <a:gd name="connsiteY0" fmla="*/ 1269832 h 1269832"/>
              <a:gd name="connsiteX1" fmla="*/ 71427 w 573849"/>
              <a:gd name="connsiteY1" fmla="*/ 982565 h 1269832"/>
              <a:gd name="connsiteX2" fmla="*/ 114760 w 573849"/>
              <a:gd name="connsiteY2" fmla="*/ 297893 h 1269832"/>
              <a:gd name="connsiteX3" fmla="*/ 251846 w 573849"/>
              <a:gd name="connsiteY3" fmla="*/ 2432 h 1269832"/>
              <a:gd name="connsiteX4" fmla="*/ 420633 w 573849"/>
              <a:gd name="connsiteY4" fmla="*/ 208996 h 1269832"/>
              <a:gd name="connsiteX5" fmla="*/ 502007 w 573849"/>
              <a:gd name="connsiteY5" fmla="*/ 959764 h 1269832"/>
              <a:gd name="connsiteX6" fmla="*/ 573849 w 573849"/>
              <a:gd name="connsiteY6" fmla="*/ 1217921 h 1269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849" h="1269832">
                <a:moveTo>
                  <a:pt x="0" y="1269832"/>
                </a:moveTo>
                <a:cubicBezTo>
                  <a:pt x="45539" y="1263723"/>
                  <a:pt x="52300" y="1144555"/>
                  <a:pt x="71427" y="982565"/>
                </a:cubicBezTo>
                <a:cubicBezTo>
                  <a:pt x="90554" y="820575"/>
                  <a:pt x="86197" y="472114"/>
                  <a:pt x="114760" y="297893"/>
                </a:cubicBezTo>
                <a:cubicBezTo>
                  <a:pt x="143323" y="123672"/>
                  <a:pt x="200867" y="17248"/>
                  <a:pt x="251846" y="2432"/>
                </a:cubicBezTo>
                <a:cubicBezTo>
                  <a:pt x="302825" y="-12384"/>
                  <a:pt x="382204" y="38576"/>
                  <a:pt x="420633" y="208996"/>
                </a:cubicBezTo>
                <a:cubicBezTo>
                  <a:pt x="459062" y="379417"/>
                  <a:pt x="476471" y="791610"/>
                  <a:pt x="502007" y="959764"/>
                </a:cubicBezTo>
                <a:cubicBezTo>
                  <a:pt x="527543" y="1127918"/>
                  <a:pt x="514676" y="1183785"/>
                  <a:pt x="573849" y="1217921"/>
                </a:cubicBezTo>
              </a:path>
            </a:pathLst>
          </a:custGeom>
          <a:gradFill flip="none" rotWithShape="1">
            <a:gsLst>
              <a:gs pos="20000">
                <a:srgbClr val="0000FF"/>
              </a:gs>
              <a:gs pos="78000">
                <a:srgbClr val="FF0000"/>
              </a:gs>
              <a:gs pos="35000">
                <a:srgbClr val="3366FF"/>
              </a:gs>
              <a:gs pos="71000">
                <a:srgbClr val="FF6600"/>
              </a:gs>
              <a:gs pos="63000">
                <a:srgbClr val="FFFF00"/>
              </a:gs>
              <a:gs pos="50000">
                <a:schemeClr val="accent3">
                  <a:lumMod val="50000"/>
                </a:schemeClr>
              </a:gs>
            </a:gsLst>
            <a:lin ang="0" scaled="1"/>
            <a:tileRect/>
          </a:gradFill>
          <a:ln>
            <a:noFill/>
          </a:ln>
          <a:scene3d>
            <a:camera prst="isometricOffAxis1Left"/>
            <a:lightRig rig="threePt" dir="t"/>
          </a:scene3d>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b="1" dirty="0">
              <a:solidFill>
                <a:schemeClr val="bg1"/>
              </a:solidFill>
            </a:endParaRPr>
          </a:p>
        </p:txBody>
      </p:sp>
      <p:pic>
        <p:nvPicPr>
          <p:cNvPr id="349" name="Picture 348"/>
          <p:cNvPicPr>
            <a:picLocks noChangeAspect="1"/>
          </p:cNvPicPr>
          <p:nvPr/>
        </p:nvPicPr>
        <p:blipFill>
          <a:blip r:embed="rId9"/>
          <a:stretch>
            <a:fillRect/>
          </a:stretch>
        </p:blipFill>
        <p:spPr>
          <a:xfrm>
            <a:off x="732047" y="3563325"/>
            <a:ext cx="622966" cy="622966"/>
          </a:xfrm>
          <a:prstGeom prst="rect">
            <a:avLst/>
          </a:prstGeom>
        </p:spPr>
      </p:pic>
      <p:sp>
        <p:nvSpPr>
          <p:cNvPr id="588" name="TextBox 587"/>
          <p:cNvSpPr txBox="1"/>
          <p:nvPr/>
        </p:nvSpPr>
        <p:spPr>
          <a:xfrm>
            <a:off x="4942850" y="6180628"/>
            <a:ext cx="1411548" cy="246221"/>
          </a:xfrm>
          <a:prstGeom prst="rect">
            <a:avLst/>
          </a:prstGeom>
          <a:noFill/>
        </p:spPr>
        <p:txBody>
          <a:bodyPr wrap="square" rtlCol="0">
            <a:spAutoFit/>
          </a:bodyPr>
          <a:lstStyle/>
          <a:p>
            <a:pPr algn="ctr">
              <a:lnSpc>
                <a:spcPts val="1200"/>
              </a:lnSpc>
            </a:pPr>
            <a:r>
              <a:rPr lang="en-US" sz="1050" dirty="0" smtClean="0">
                <a:solidFill>
                  <a:srgbClr val="080808"/>
                </a:solidFill>
              </a:rPr>
              <a:t>d. Machine Learning</a:t>
            </a:r>
            <a:endParaRPr lang="en-US" sz="1050" dirty="0">
              <a:solidFill>
                <a:srgbClr val="080808"/>
              </a:solidFill>
            </a:endParaRPr>
          </a:p>
        </p:txBody>
      </p:sp>
      <p:grpSp>
        <p:nvGrpSpPr>
          <p:cNvPr id="17" name="Group 16"/>
          <p:cNvGrpSpPr/>
          <p:nvPr/>
        </p:nvGrpSpPr>
        <p:grpSpPr>
          <a:xfrm>
            <a:off x="3656133" y="4970098"/>
            <a:ext cx="1237730" cy="1262767"/>
            <a:chOff x="3656133" y="4946245"/>
            <a:chExt cx="1237730" cy="1262767"/>
          </a:xfrm>
        </p:grpSpPr>
        <p:grpSp>
          <p:nvGrpSpPr>
            <p:cNvPr id="178" name="Group 177"/>
            <p:cNvGrpSpPr/>
            <p:nvPr/>
          </p:nvGrpSpPr>
          <p:grpSpPr>
            <a:xfrm>
              <a:off x="3656133" y="4946245"/>
              <a:ext cx="1237730" cy="1262767"/>
              <a:chOff x="3548027" y="3352518"/>
              <a:chExt cx="2345431" cy="2512357"/>
            </a:xfrm>
          </p:grpSpPr>
          <p:pic>
            <p:nvPicPr>
              <p:cNvPr id="179" name="Picture 178"/>
              <p:cNvPicPr>
                <a:picLocks noChangeAspect="1"/>
              </p:cNvPicPr>
              <p:nvPr/>
            </p:nvPicPr>
            <p:blipFill rotWithShape="1">
              <a:blip r:embed="rId10" cstate="print">
                <a:extLst>
                  <a:ext uri="{28A0092B-C50C-407E-A947-70E740481C1C}">
                    <a14:useLocalDpi xmlns:a14="http://schemas.microsoft.com/office/drawing/2010/main"/>
                  </a:ext>
                </a:extLst>
              </a:blip>
              <a:srcRect l="24160" t="30755" r="14304" b="21342"/>
              <a:stretch/>
            </p:blipFill>
            <p:spPr>
              <a:xfrm rot="5400000">
                <a:off x="3559838" y="3521971"/>
                <a:ext cx="2355678" cy="2189922"/>
              </a:xfrm>
              <a:prstGeom prst="rect">
                <a:avLst/>
              </a:prstGeom>
            </p:spPr>
          </p:pic>
          <p:grpSp>
            <p:nvGrpSpPr>
              <p:cNvPr id="180" name="Group 179"/>
              <p:cNvGrpSpPr/>
              <p:nvPr/>
            </p:nvGrpSpPr>
            <p:grpSpPr>
              <a:xfrm>
                <a:off x="3642716" y="3913634"/>
                <a:ext cx="2189924" cy="1724874"/>
                <a:chOff x="3632336" y="3195164"/>
                <a:chExt cx="2189924" cy="1724874"/>
              </a:xfrm>
              <a:effectLst/>
            </p:grpSpPr>
            <p:cxnSp>
              <p:nvCxnSpPr>
                <p:cNvPr id="193" name="Straight Connector 192"/>
                <p:cNvCxnSpPr/>
                <p:nvPr/>
              </p:nvCxnSpPr>
              <p:spPr>
                <a:xfrm>
                  <a:off x="3632336" y="3195164"/>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4" name="Straight Connector 193"/>
                <p:cNvCxnSpPr/>
                <p:nvPr/>
              </p:nvCxnSpPr>
              <p:spPr>
                <a:xfrm>
                  <a:off x="3632336" y="4345080"/>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5" name="Straight Connector 194"/>
                <p:cNvCxnSpPr/>
                <p:nvPr/>
              </p:nvCxnSpPr>
              <p:spPr>
                <a:xfrm>
                  <a:off x="3632336" y="3770122"/>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6" name="Straight Connector 195"/>
                <p:cNvCxnSpPr/>
                <p:nvPr/>
              </p:nvCxnSpPr>
              <p:spPr>
                <a:xfrm>
                  <a:off x="3632336" y="4920038"/>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grpSp>
          <p:grpSp>
            <p:nvGrpSpPr>
              <p:cNvPr id="181" name="Group 180"/>
              <p:cNvGrpSpPr/>
              <p:nvPr/>
            </p:nvGrpSpPr>
            <p:grpSpPr>
              <a:xfrm rot="5400000">
                <a:off x="3591160" y="4033371"/>
                <a:ext cx="2346816" cy="1149915"/>
                <a:chOff x="6336828" y="3924720"/>
                <a:chExt cx="2145214" cy="1149915"/>
              </a:xfrm>
              <a:effectLst/>
            </p:grpSpPr>
            <p:cxnSp>
              <p:nvCxnSpPr>
                <p:cNvPr id="190" name="Straight Connector 189"/>
                <p:cNvCxnSpPr/>
                <p:nvPr/>
              </p:nvCxnSpPr>
              <p:spPr>
                <a:xfrm>
                  <a:off x="6336828" y="4499677"/>
                  <a:ext cx="2145212"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1" name="Straight Connector 190"/>
                <p:cNvCxnSpPr/>
                <p:nvPr/>
              </p:nvCxnSpPr>
              <p:spPr>
                <a:xfrm>
                  <a:off x="6336830" y="3924720"/>
                  <a:ext cx="2145212"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2" name="Straight Connector 191"/>
                <p:cNvCxnSpPr/>
                <p:nvPr/>
              </p:nvCxnSpPr>
              <p:spPr>
                <a:xfrm>
                  <a:off x="6336829" y="5074635"/>
                  <a:ext cx="2145212"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grpSp>
          <p:grpSp>
            <p:nvGrpSpPr>
              <p:cNvPr id="182" name="Group 181"/>
              <p:cNvGrpSpPr/>
              <p:nvPr/>
            </p:nvGrpSpPr>
            <p:grpSpPr>
              <a:xfrm>
                <a:off x="3548027" y="3352518"/>
                <a:ext cx="2345431" cy="2512357"/>
                <a:chOff x="3505295" y="2668251"/>
                <a:chExt cx="2456984" cy="2631846"/>
              </a:xfrm>
            </p:grpSpPr>
            <p:sp>
              <p:nvSpPr>
                <p:cNvPr id="183" name="TextBox 182"/>
                <p:cNvSpPr txBox="1"/>
                <p:nvPr/>
              </p:nvSpPr>
              <p:spPr>
                <a:xfrm>
                  <a:off x="3509424" y="2696420"/>
                  <a:ext cx="937852" cy="76449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1</a:t>
                  </a:r>
                  <a:r>
                    <a:rPr lang="en-US" altLang="zh-CN" sz="1000" dirty="0" smtClean="0">
                      <a:solidFill>
                        <a:schemeClr val="bg1"/>
                      </a:solidFill>
                    </a:rPr>
                    <a:t>t</a:t>
                  </a:r>
                  <a:r>
                    <a:rPr lang="en-US" altLang="zh-CN" sz="1000" baseline="-25000" dirty="0" smtClean="0">
                      <a:solidFill>
                        <a:schemeClr val="bg1"/>
                      </a:solidFill>
                    </a:rPr>
                    <a:t>1</a:t>
                  </a:r>
                  <a:endParaRPr lang="en-US" sz="1000" baseline="-25000" dirty="0">
                    <a:solidFill>
                      <a:schemeClr val="bg1"/>
                    </a:solidFill>
                  </a:endParaRPr>
                </a:p>
              </p:txBody>
            </p:sp>
            <p:sp>
              <p:nvSpPr>
                <p:cNvPr id="184" name="TextBox 183"/>
                <p:cNvSpPr txBox="1"/>
                <p:nvPr/>
              </p:nvSpPr>
              <p:spPr>
                <a:xfrm>
                  <a:off x="4102788" y="2686458"/>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1</a:t>
                  </a:r>
                  <a:r>
                    <a:rPr lang="en-US" altLang="zh-CN" sz="1000" dirty="0" smtClean="0">
                      <a:solidFill>
                        <a:schemeClr val="bg1"/>
                      </a:solidFill>
                    </a:rPr>
                    <a:t>t</a:t>
                  </a:r>
                  <a:r>
                    <a:rPr lang="en-US" altLang="zh-CN" sz="1000" baseline="-25000" dirty="0">
                      <a:solidFill>
                        <a:schemeClr val="bg1"/>
                      </a:solidFill>
                    </a:rPr>
                    <a:t>2</a:t>
                  </a:r>
                  <a:endParaRPr lang="en-US" sz="1000" dirty="0">
                    <a:solidFill>
                      <a:schemeClr val="bg1"/>
                    </a:solidFill>
                  </a:endParaRPr>
                </a:p>
              </p:txBody>
            </p:sp>
            <p:sp>
              <p:nvSpPr>
                <p:cNvPr id="185" name="TextBox 184"/>
                <p:cNvSpPr txBox="1"/>
                <p:nvPr/>
              </p:nvSpPr>
              <p:spPr>
                <a:xfrm>
                  <a:off x="3505295" y="3288107"/>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2</a:t>
                  </a:r>
                  <a:r>
                    <a:rPr lang="en-US" altLang="zh-CN" sz="1000" dirty="0" smtClean="0">
                      <a:solidFill>
                        <a:schemeClr val="bg1"/>
                      </a:solidFill>
                    </a:rPr>
                    <a:t>t</a:t>
                  </a:r>
                  <a:r>
                    <a:rPr lang="en-US" altLang="zh-CN" sz="1000" baseline="-25000" dirty="0">
                      <a:solidFill>
                        <a:schemeClr val="bg1"/>
                      </a:solidFill>
                    </a:rPr>
                    <a:t>1</a:t>
                  </a:r>
                  <a:endParaRPr lang="en-US" sz="1000" baseline="-25000" dirty="0">
                    <a:solidFill>
                      <a:schemeClr val="bg1"/>
                    </a:solidFill>
                  </a:endParaRPr>
                </a:p>
              </p:txBody>
            </p:sp>
            <p:sp>
              <p:nvSpPr>
                <p:cNvPr id="186" name="TextBox 185"/>
                <p:cNvSpPr txBox="1"/>
                <p:nvPr/>
              </p:nvSpPr>
              <p:spPr>
                <a:xfrm>
                  <a:off x="3510271" y="3928534"/>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3</a:t>
                  </a:r>
                  <a:r>
                    <a:rPr lang="en-US" altLang="zh-CN" sz="1000" dirty="0" smtClean="0">
                      <a:solidFill>
                        <a:schemeClr val="bg1"/>
                      </a:solidFill>
                    </a:rPr>
                    <a:t>t</a:t>
                  </a:r>
                  <a:r>
                    <a:rPr lang="en-US" altLang="zh-CN" sz="1000" baseline="-25000" dirty="0">
                      <a:solidFill>
                        <a:schemeClr val="bg1"/>
                      </a:solidFill>
                    </a:rPr>
                    <a:t>1</a:t>
                  </a:r>
                  <a:endParaRPr lang="en-US" sz="1000" baseline="-25000" dirty="0">
                    <a:solidFill>
                      <a:schemeClr val="bg1"/>
                    </a:solidFill>
                  </a:endParaRPr>
                </a:p>
              </p:txBody>
            </p:sp>
            <p:sp>
              <p:nvSpPr>
                <p:cNvPr id="187" name="TextBox 186"/>
                <p:cNvSpPr txBox="1"/>
                <p:nvPr/>
              </p:nvSpPr>
              <p:spPr>
                <a:xfrm>
                  <a:off x="4708062" y="2681138"/>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1</a:t>
                  </a:r>
                  <a:r>
                    <a:rPr lang="en-US" altLang="zh-CN" sz="1000" dirty="0" smtClean="0">
                      <a:solidFill>
                        <a:schemeClr val="bg1"/>
                      </a:solidFill>
                    </a:rPr>
                    <a:t>t</a:t>
                  </a:r>
                  <a:r>
                    <a:rPr lang="en-US" altLang="zh-CN" sz="1000" baseline="-25000" dirty="0">
                      <a:solidFill>
                        <a:schemeClr val="bg1"/>
                      </a:solidFill>
                    </a:rPr>
                    <a:t>3</a:t>
                  </a:r>
                  <a:endParaRPr lang="en-US" sz="1000" baseline="-25000" dirty="0">
                    <a:solidFill>
                      <a:schemeClr val="bg1"/>
                    </a:solidFill>
                  </a:endParaRPr>
                </a:p>
              </p:txBody>
            </p:sp>
            <p:sp>
              <p:nvSpPr>
                <p:cNvPr id="188" name="TextBox 187"/>
                <p:cNvSpPr txBox="1"/>
                <p:nvPr/>
              </p:nvSpPr>
              <p:spPr>
                <a:xfrm>
                  <a:off x="5350179" y="2668251"/>
                  <a:ext cx="612100" cy="605223"/>
                </a:xfrm>
                <a:prstGeom prst="rect">
                  <a:avLst/>
                </a:prstGeom>
                <a:noFill/>
              </p:spPr>
              <p:txBody>
                <a:bodyPr wrap="none" rtlCol="0">
                  <a:spAutoFit/>
                </a:bodyPr>
                <a:lstStyle/>
                <a:p>
                  <a:r>
                    <a:rPr lang="en-US" altLang="zh-CN" sz="1000" baseline="-25000" dirty="0" smtClean="0">
                      <a:solidFill>
                        <a:schemeClr val="bg1"/>
                      </a:solidFill>
                    </a:rPr>
                    <a:t>…</a:t>
                  </a:r>
                  <a:endParaRPr lang="en-US" sz="1000" baseline="-25000" dirty="0">
                    <a:solidFill>
                      <a:schemeClr val="bg1"/>
                    </a:solidFill>
                  </a:endParaRPr>
                </a:p>
              </p:txBody>
            </p:sp>
            <p:sp>
              <p:nvSpPr>
                <p:cNvPr id="189" name="TextBox 188"/>
                <p:cNvSpPr txBox="1"/>
                <p:nvPr/>
              </p:nvSpPr>
              <p:spPr>
                <a:xfrm rot="5400000">
                  <a:off x="3431120" y="4676816"/>
                  <a:ext cx="757527" cy="489035"/>
                </a:xfrm>
                <a:prstGeom prst="rect">
                  <a:avLst/>
                </a:prstGeom>
                <a:noFill/>
              </p:spPr>
              <p:txBody>
                <a:bodyPr wrap="none" rtlCol="0">
                  <a:spAutoFit/>
                </a:bodyPr>
                <a:lstStyle/>
                <a:p>
                  <a:r>
                    <a:rPr lang="en-US" altLang="zh-CN" sz="1000" baseline="-25000" dirty="0" smtClean="0">
                      <a:solidFill>
                        <a:schemeClr val="bg1"/>
                      </a:solidFill>
                    </a:rPr>
                    <a:t>…</a:t>
                  </a:r>
                  <a:endParaRPr lang="en-US" sz="1000" baseline="-25000" dirty="0">
                    <a:solidFill>
                      <a:schemeClr val="bg1"/>
                    </a:solidFill>
                  </a:endParaRPr>
                </a:p>
              </p:txBody>
            </p:sp>
          </p:grpSp>
        </p:grpSp>
        <p:sp>
          <p:nvSpPr>
            <p:cNvPr id="118" name="Oval 117"/>
            <p:cNvSpPr/>
            <p:nvPr/>
          </p:nvSpPr>
          <p:spPr>
            <a:xfrm>
              <a:off x="4047236" y="5294360"/>
              <a:ext cx="564310" cy="479395"/>
            </a:xfrm>
            <a:prstGeom prst="ellipse">
              <a:avLst/>
            </a:prstGeom>
            <a:noFill/>
            <a:ln w="28575">
              <a:solidFill>
                <a:schemeClr val="accent5">
                  <a:lumMod val="75000"/>
                </a:schemeClr>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3" name="Group 22"/>
          <p:cNvGrpSpPr/>
          <p:nvPr/>
        </p:nvGrpSpPr>
        <p:grpSpPr>
          <a:xfrm>
            <a:off x="2183846" y="6303738"/>
            <a:ext cx="2809921" cy="0"/>
            <a:chOff x="2183846" y="5592331"/>
            <a:chExt cx="2809921" cy="0"/>
          </a:xfrm>
        </p:grpSpPr>
        <p:cxnSp>
          <p:nvCxnSpPr>
            <p:cNvPr id="221" name="Straight Arrow Connector 220"/>
            <p:cNvCxnSpPr/>
            <p:nvPr/>
          </p:nvCxnSpPr>
          <p:spPr>
            <a:xfrm>
              <a:off x="2183846"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23" name="Straight Arrow Connector 222"/>
            <p:cNvCxnSpPr/>
            <p:nvPr/>
          </p:nvCxnSpPr>
          <p:spPr>
            <a:xfrm>
              <a:off x="3472612"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24" name="Straight Arrow Connector 223"/>
            <p:cNvCxnSpPr/>
            <p:nvPr/>
          </p:nvCxnSpPr>
          <p:spPr>
            <a:xfrm>
              <a:off x="4894673"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cxnSp>
        <p:nvCxnSpPr>
          <p:cNvPr id="225" name="Straight Arrow Connector 224"/>
          <p:cNvCxnSpPr/>
          <p:nvPr/>
        </p:nvCxnSpPr>
        <p:spPr>
          <a:xfrm rot="16200000" flipH="1">
            <a:off x="8194436" y="453408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26" name="Straight Arrow Connector 225"/>
          <p:cNvCxnSpPr/>
          <p:nvPr/>
        </p:nvCxnSpPr>
        <p:spPr>
          <a:xfrm rot="5400000" flipH="1" flipV="1">
            <a:off x="7805779" y="4534080"/>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rot="5400000">
            <a:off x="2789371" y="2966524"/>
            <a:ext cx="354468" cy="1476029"/>
            <a:chOff x="-877425" y="2143503"/>
            <a:chExt cx="571402" cy="4224592"/>
          </a:xfrm>
        </p:grpSpPr>
        <p:pic>
          <p:nvPicPr>
            <p:cNvPr id="227" name="Picture 226"/>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5400000" flipV="1">
              <a:off x="-1301635" y="2567713"/>
              <a:ext cx="1419822" cy="571402"/>
            </a:xfrm>
            <a:prstGeom prst="rect">
              <a:avLst/>
            </a:prstGeom>
          </p:spPr>
        </p:pic>
        <p:pic>
          <p:nvPicPr>
            <p:cNvPr id="228" name="Picture 227"/>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5400000" flipV="1">
              <a:off x="-1301635" y="3975249"/>
              <a:ext cx="1419822" cy="571402"/>
            </a:xfrm>
            <a:prstGeom prst="rect">
              <a:avLst/>
            </a:prstGeom>
          </p:spPr>
        </p:pic>
        <p:pic>
          <p:nvPicPr>
            <p:cNvPr id="229" name="Picture 228"/>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5400000" flipV="1">
              <a:off x="-1301635" y="5372483"/>
              <a:ext cx="1419822" cy="571402"/>
            </a:xfrm>
            <a:prstGeom prst="rect">
              <a:avLst/>
            </a:prstGeom>
          </p:spPr>
        </p:pic>
      </p:grpSp>
      <p:grpSp>
        <p:nvGrpSpPr>
          <p:cNvPr id="9" name="Group 8"/>
          <p:cNvGrpSpPr/>
          <p:nvPr/>
        </p:nvGrpSpPr>
        <p:grpSpPr>
          <a:xfrm flipH="1">
            <a:off x="1743183" y="3691064"/>
            <a:ext cx="493342" cy="431675"/>
            <a:chOff x="7236519" y="9943082"/>
            <a:chExt cx="609600" cy="533400"/>
          </a:xfrm>
        </p:grpSpPr>
        <p:sp>
          <p:nvSpPr>
            <p:cNvPr id="10" name="Rectangle 9"/>
            <p:cNvSpPr/>
            <p:nvPr/>
          </p:nvSpPr>
          <p:spPr bwMode="auto">
            <a:xfrm>
              <a:off x="7236519" y="9943082"/>
              <a:ext cx="609600" cy="533400"/>
            </a:xfrm>
            <a:prstGeom prst="rect">
              <a:avLst/>
            </a:prstGeom>
            <a:solidFill>
              <a:schemeClr val="accent3">
                <a:lumMod val="60000"/>
                <a:lumOff val="40000"/>
              </a:schemeClr>
            </a:solidFill>
            <a:ln>
              <a:noFill/>
              <a:headEnd type="none" w="med" len="med"/>
              <a:tailEnd type="none" w="med" len="med"/>
            </a:ln>
            <a:scene3d>
              <a:camera prst="obliqueTopRight"/>
              <a:lightRig rig="threePt" dir="t"/>
            </a:scene3d>
            <a:sp3d extrusionH="254000">
              <a:bevelT w="50800" h="50800"/>
              <a:bevelB w="50800" h="50800"/>
            </a:sp3d>
          </p:spPr>
          <p:style>
            <a:lnRef idx="3">
              <a:schemeClr val="lt1"/>
            </a:lnRef>
            <a:fillRef idx="1">
              <a:schemeClr val="dk1"/>
            </a:fillRef>
            <a:effectRef idx="1">
              <a:schemeClr val="dk1"/>
            </a:effectRef>
            <a:fontRef idx="minor">
              <a:schemeClr val="lt1"/>
            </a:fontRef>
          </p:style>
          <p:txBody>
            <a:bodyPr/>
            <a:lstStyle/>
            <a:p>
              <a:pPr>
                <a:defRPr/>
              </a:pPr>
              <a:endParaRPr lang="en-US" sz="1050" b="1" dirty="0">
                <a:solidFill>
                  <a:schemeClr val="tx1"/>
                </a:solidFill>
              </a:endParaRPr>
            </a:p>
          </p:txBody>
        </p:sp>
        <p:cxnSp>
          <p:nvCxnSpPr>
            <p:cNvPr id="11" name="Straight Connector 90"/>
            <p:cNvCxnSpPr>
              <a:cxnSpLocks noChangeShapeType="1"/>
            </p:cNvCxnSpPr>
            <p:nvPr/>
          </p:nvCxnSpPr>
          <p:spPr bwMode="auto">
            <a:xfrm rot="5400000">
              <a:off x="7350819" y="10209782"/>
              <a:ext cx="381000" cy="0"/>
            </a:xfrm>
            <a:prstGeom prst="line">
              <a:avLst/>
            </a:prstGeom>
            <a:noFill/>
            <a:ln w="25400" algn="ctr">
              <a:solidFill>
                <a:schemeClr val="tx1"/>
              </a:solidFill>
              <a:round/>
              <a:headEnd/>
              <a:tailEnd/>
            </a:ln>
          </p:spPr>
        </p:cxnSp>
        <p:sp>
          <p:nvSpPr>
            <p:cNvPr id="12" name="Isosceles Triangle 92"/>
            <p:cNvSpPr>
              <a:spLocks noChangeArrowheads="1"/>
            </p:cNvSpPr>
            <p:nvPr/>
          </p:nvSpPr>
          <p:spPr bwMode="auto">
            <a:xfrm>
              <a:off x="7388919" y="10095482"/>
              <a:ext cx="304800" cy="228600"/>
            </a:xfrm>
            <a:prstGeom prst="triangle">
              <a:avLst>
                <a:gd name="adj" fmla="val 50000"/>
              </a:avLst>
            </a:prstGeom>
            <a:solidFill>
              <a:schemeClr val="tx1"/>
            </a:solidFill>
            <a:ln w="9525" algn="ctr">
              <a:noFill/>
              <a:round/>
              <a:headEnd/>
              <a:tailEnd/>
            </a:ln>
          </p:spPr>
          <p:txBody>
            <a:bodyPr/>
            <a:lstStyle/>
            <a:p>
              <a:pPr>
                <a:defRPr/>
              </a:pPr>
              <a:endParaRPr lang="en-US" sz="1050" b="1" dirty="0"/>
            </a:p>
          </p:txBody>
        </p:sp>
        <p:cxnSp>
          <p:nvCxnSpPr>
            <p:cNvPr id="13" name="Straight Connector 93"/>
            <p:cNvCxnSpPr>
              <a:cxnSpLocks noChangeShapeType="1"/>
            </p:cNvCxnSpPr>
            <p:nvPr/>
          </p:nvCxnSpPr>
          <p:spPr bwMode="auto">
            <a:xfrm rot="10800000">
              <a:off x="7388919" y="10095482"/>
              <a:ext cx="304800" cy="0"/>
            </a:xfrm>
            <a:prstGeom prst="line">
              <a:avLst/>
            </a:prstGeom>
            <a:noFill/>
            <a:ln w="25400" algn="ctr">
              <a:solidFill>
                <a:schemeClr val="tx1"/>
              </a:solidFill>
              <a:round/>
              <a:headEnd/>
              <a:tailEnd/>
            </a:ln>
          </p:spPr>
        </p:cxnSp>
      </p:grpSp>
      <p:grpSp>
        <p:nvGrpSpPr>
          <p:cNvPr id="7" name="Group 6"/>
          <p:cNvGrpSpPr/>
          <p:nvPr/>
        </p:nvGrpSpPr>
        <p:grpSpPr>
          <a:xfrm rot="5400000">
            <a:off x="6899362" y="4859416"/>
            <a:ext cx="324355" cy="99095"/>
            <a:chOff x="6827511" y="4836879"/>
            <a:chExt cx="388657" cy="99095"/>
          </a:xfrm>
        </p:grpSpPr>
        <p:cxnSp>
          <p:nvCxnSpPr>
            <p:cNvPr id="232" name="Straight Arrow Connector 231"/>
            <p:cNvCxnSpPr/>
            <p:nvPr/>
          </p:nvCxnSpPr>
          <p:spPr>
            <a:xfrm rot="16200000" flipH="1">
              <a:off x="7166621" y="4886427"/>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33" name="Straight Arrow Connector 232"/>
            <p:cNvCxnSpPr/>
            <p:nvPr/>
          </p:nvCxnSpPr>
          <p:spPr>
            <a:xfrm rot="5400000" flipH="1" flipV="1">
              <a:off x="6777964" y="4886426"/>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p:nvGrpSpPr>
        <p:grpSpPr>
          <a:xfrm>
            <a:off x="7872509" y="5546298"/>
            <a:ext cx="339341" cy="99095"/>
            <a:chOff x="6827511" y="4836879"/>
            <a:chExt cx="388657" cy="99095"/>
          </a:xfrm>
        </p:grpSpPr>
        <p:cxnSp>
          <p:nvCxnSpPr>
            <p:cNvPr id="235" name="Straight Arrow Connector 234"/>
            <p:cNvCxnSpPr/>
            <p:nvPr/>
          </p:nvCxnSpPr>
          <p:spPr>
            <a:xfrm rot="16200000" flipH="1">
              <a:off x="7166621" y="4886427"/>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36" name="Straight Arrow Connector 235"/>
            <p:cNvCxnSpPr/>
            <p:nvPr/>
          </p:nvCxnSpPr>
          <p:spPr>
            <a:xfrm rot="5400000" flipH="1" flipV="1">
              <a:off x="6777964" y="4886426"/>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sp>
        <p:nvSpPr>
          <p:cNvPr id="237" name="Oval 236"/>
          <p:cNvSpPr/>
          <p:nvPr/>
        </p:nvSpPr>
        <p:spPr>
          <a:xfrm>
            <a:off x="7669071" y="3787046"/>
            <a:ext cx="737425" cy="142613"/>
          </a:xfrm>
          <a:prstGeom prst="ellipse">
            <a:avLst/>
          </a:prstGeom>
          <a:gradFill flip="none" rotWithShape="1">
            <a:gsLst>
              <a:gs pos="0">
                <a:schemeClr val="accent1">
                  <a:tint val="100000"/>
                  <a:shade val="100000"/>
                  <a:satMod val="130000"/>
                </a:schemeClr>
              </a:gs>
              <a:gs pos="100000">
                <a:schemeClr val="accent1">
                  <a:tint val="50000"/>
                  <a:shade val="100000"/>
                  <a:satMod val="350000"/>
                </a:schemeClr>
              </a:gs>
            </a:gsLst>
            <a:lin ang="5400000" scaled="1"/>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0" name="TextBox 229"/>
          <p:cNvSpPr txBox="1"/>
          <p:nvPr/>
        </p:nvSpPr>
        <p:spPr>
          <a:xfrm>
            <a:off x="3341004" y="6176171"/>
            <a:ext cx="1772161" cy="255134"/>
          </a:xfrm>
          <a:prstGeom prst="rect">
            <a:avLst/>
          </a:prstGeom>
          <a:noFill/>
        </p:spPr>
        <p:txBody>
          <a:bodyPr wrap="square" rtlCol="0">
            <a:spAutoFit/>
          </a:bodyPr>
          <a:lstStyle/>
          <a:p>
            <a:pPr algn="ctr">
              <a:lnSpc>
                <a:spcPts val="1200"/>
              </a:lnSpc>
            </a:pPr>
            <a:r>
              <a:rPr lang="en-US" sz="1050" dirty="0">
                <a:solidFill>
                  <a:srgbClr val="080808"/>
                </a:solidFill>
              </a:rPr>
              <a:t>c. </a:t>
            </a:r>
            <a:r>
              <a:rPr lang="en-US" sz="1050" dirty="0" smtClean="0">
                <a:solidFill>
                  <a:srgbClr val="080808"/>
                </a:solidFill>
              </a:rPr>
              <a:t>Feature Extraction</a:t>
            </a:r>
            <a:endParaRPr lang="en-US" sz="1050" dirty="0">
              <a:solidFill>
                <a:srgbClr val="080808"/>
              </a:solidFill>
            </a:endParaRPr>
          </a:p>
        </p:txBody>
      </p:sp>
      <p:pic>
        <p:nvPicPr>
          <p:cNvPr id="18" name="Picture 1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063514" y="4996502"/>
            <a:ext cx="1244151" cy="1244151"/>
          </a:xfrm>
          <a:prstGeom prst="rect">
            <a:avLst/>
          </a:prstGeom>
          <a:ln>
            <a:noFill/>
          </a:ln>
          <a:effectLst>
            <a:softEdge rad="112500"/>
          </a:effectLst>
        </p:spPr>
      </p:pic>
      <p:sp>
        <p:nvSpPr>
          <p:cNvPr id="58" name="Oval 57"/>
          <p:cNvSpPr/>
          <p:nvPr/>
        </p:nvSpPr>
        <p:spPr>
          <a:xfrm>
            <a:off x="7898452" y="5841639"/>
            <a:ext cx="249755" cy="291829"/>
          </a:xfrm>
          <a:prstGeom prst="ellipse">
            <a:avLst/>
          </a:prstGeom>
          <a:noFill/>
          <a:ln w="1270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7" name="Group 66"/>
          <p:cNvGrpSpPr/>
          <p:nvPr/>
        </p:nvGrpSpPr>
        <p:grpSpPr>
          <a:xfrm>
            <a:off x="6626596" y="5743329"/>
            <a:ext cx="1396734" cy="657772"/>
            <a:chOff x="6641085" y="5622819"/>
            <a:chExt cx="1396734" cy="657772"/>
          </a:xfrm>
        </p:grpSpPr>
        <p:grpSp>
          <p:nvGrpSpPr>
            <p:cNvPr id="62" name="Group 61"/>
            <p:cNvGrpSpPr/>
            <p:nvPr/>
          </p:nvGrpSpPr>
          <p:grpSpPr>
            <a:xfrm>
              <a:off x="6641085" y="5622819"/>
              <a:ext cx="624664" cy="657772"/>
              <a:chOff x="6665710" y="5597070"/>
              <a:chExt cx="624664" cy="657772"/>
            </a:xfrm>
          </p:grpSpPr>
          <p:grpSp>
            <p:nvGrpSpPr>
              <p:cNvPr id="59" name="Group 58"/>
              <p:cNvGrpSpPr/>
              <p:nvPr/>
            </p:nvGrpSpPr>
            <p:grpSpPr>
              <a:xfrm>
                <a:off x="6742663" y="5729352"/>
                <a:ext cx="477939" cy="396189"/>
                <a:chOff x="6798240" y="5708124"/>
                <a:chExt cx="477939" cy="396189"/>
              </a:xfrm>
            </p:grpSpPr>
            <p:grpSp>
              <p:nvGrpSpPr>
                <p:cNvPr id="276" name="Group 275"/>
                <p:cNvGrpSpPr>
                  <a:grpSpLocks noChangeAspect="1"/>
                </p:cNvGrpSpPr>
                <p:nvPr/>
              </p:nvGrpSpPr>
              <p:grpSpPr>
                <a:xfrm rot="1764117">
                  <a:off x="6818979" y="6069888"/>
                  <a:ext cx="457200" cy="34425"/>
                  <a:chOff x="-2026916" y="2261062"/>
                  <a:chExt cx="16670787" cy="1255222"/>
                </a:xfrm>
                <a:scene3d>
                  <a:camera prst="orthographicFront"/>
                  <a:lightRig rig="soft" dir="t"/>
                </a:scene3d>
              </p:grpSpPr>
              <p:sp>
                <p:nvSpPr>
                  <p:cNvPr id="277" name="Oval 276"/>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8" name="Oval 277"/>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9" name="Oval 278"/>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0" name="Oval 279"/>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1" name="Oval 280"/>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2" name="Oval 281"/>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3" name="Oval 282"/>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4" name="Oval 283"/>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5" name="Oval 284"/>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6" name="Oval 285"/>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7" name="Oval 286"/>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8" name="Oval 287"/>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9" name="Oval 288"/>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0" name="Oval 289"/>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61" name="Group 260"/>
                <p:cNvGrpSpPr>
                  <a:grpSpLocks noChangeAspect="1"/>
                </p:cNvGrpSpPr>
                <p:nvPr/>
              </p:nvGrpSpPr>
              <p:grpSpPr>
                <a:xfrm rot="1764117">
                  <a:off x="6812066" y="5953682"/>
                  <a:ext cx="457200" cy="34425"/>
                  <a:chOff x="-2026916" y="2261062"/>
                  <a:chExt cx="16670787" cy="1255222"/>
                </a:xfrm>
                <a:scene3d>
                  <a:camera prst="orthographicFront"/>
                  <a:lightRig rig="soft" dir="t"/>
                </a:scene3d>
              </p:grpSpPr>
              <p:sp>
                <p:nvSpPr>
                  <p:cNvPr id="262" name="Oval 261"/>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3" name="Oval 262"/>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4" name="Oval 263"/>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5" name="Oval 264"/>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6" name="Oval 265"/>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7" name="Oval 266"/>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8" name="Oval 267"/>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9" name="Oval 268"/>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0" name="Oval 269"/>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1" name="Oval 270"/>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2" name="Oval 271"/>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3" name="Oval 272"/>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4" name="Oval 273"/>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5" name="Oval 274"/>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31" name="Picture 230"/>
                <p:cNvPicPr>
                  <a:picLocks noChangeAspect="1"/>
                </p:cNvPicPr>
                <p:nvPr/>
              </p:nvPicPr>
              <p:blipFill rotWithShape="1">
                <a:blip r:embed="rId12">
                  <a:extLst>
                    <a:ext uri="{28A0092B-C50C-407E-A947-70E740481C1C}">
                      <a14:useLocalDpi xmlns:a14="http://schemas.microsoft.com/office/drawing/2010/main" val="0"/>
                    </a:ext>
                  </a:extLst>
                </a:blip>
                <a:srcRect l="35505" t="3230" r="5730" b="14094"/>
                <a:stretch/>
              </p:blipFill>
              <p:spPr>
                <a:xfrm>
                  <a:off x="6900298" y="5708124"/>
                  <a:ext cx="299296" cy="315808"/>
                </a:xfrm>
                <a:prstGeom prst="rect">
                  <a:avLst/>
                </a:prstGeom>
              </p:spPr>
            </p:pic>
            <p:grpSp>
              <p:nvGrpSpPr>
                <p:cNvPr id="238" name="Group 237"/>
                <p:cNvGrpSpPr>
                  <a:grpSpLocks noChangeAspect="1"/>
                </p:cNvGrpSpPr>
                <p:nvPr/>
              </p:nvGrpSpPr>
              <p:grpSpPr>
                <a:xfrm rot="1764117">
                  <a:off x="6805153" y="5837476"/>
                  <a:ext cx="457200" cy="34425"/>
                  <a:chOff x="-2026916" y="2261062"/>
                  <a:chExt cx="16670787" cy="1255222"/>
                </a:xfrm>
                <a:scene3d>
                  <a:camera prst="orthographicFront"/>
                  <a:lightRig rig="soft" dir="t"/>
                </a:scene3d>
              </p:grpSpPr>
              <p:sp>
                <p:nvSpPr>
                  <p:cNvPr id="239" name="Oval 238"/>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0" name="Oval 239"/>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2" name="Oval 241"/>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9" name="Oval 248"/>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1" name="Oval 250"/>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2" name="Oval 251"/>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3" name="Oval 252"/>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4" name="Oval 253"/>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5" name="Oval 254"/>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6" name="Oval 255"/>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7" name="Oval 256"/>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8" name="Oval 257"/>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9" name="Oval 258"/>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0" name="Oval 259"/>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91" name="Group 290"/>
                <p:cNvGrpSpPr>
                  <a:grpSpLocks noChangeAspect="1"/>
                </p:cNvGrpSpPr>
                <p:nvPr/>
              </p:nvGrpSpPr>
              <p:grpSpPr>
                <a:xfrm rot="1764117">
                  <a:off x="6798240" y="5721270"/>
                  <a:ext cx="457200" cy="34425"/>
                  <a:chOff x="-2026916" y="2261062"/>
                  <a:chExt cx="16670787" cy="1255222"/>
                </a:xfrm>
                <a:scene3d>
                  <a:camera prst="orthographicFront"/>
                  <a:lightRig rig="soft" dir="t"/>
                </a:scene3d>
              </p:grpSpPr>
              <p:sp>
                <p:nvSpPr>
                  <p:cNvPr id="292" name="Oval 291"/>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3" name="Oval 292"/>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4" name="Oval 293"/>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5" name="Oval 294"/>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6" name="Oval 295"/>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7" name="Oval 296"/>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8" name="Oval 297"/>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8" name="Oval 337"/>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9" name="Oval 338"/>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0" name="Oval 349"/>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1" name="Oval 350"/>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2" name="Oval 351"/>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3" name="Oval 352"/>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4" name="Oval 353"/>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sp>
            <p:nvSpPr>
              <p:cNvPr id="367" name="Oval 366"/>
              <p:cNvSpPr/>
              <p:nvPr/>
            </p:nvSpPr>
            <p:spPr>
              <a:xfrm>
                <a:off x="6665710" y="5597070"/>
                <a:ext cx="624664" cy="657772"/>
              </a:xfrm>
              <a:prstGeom prst="ellipse">
                <a:avLst/>
              </a:prstGeom>
              <a:noFill/>
              <a:ln w="63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64" name="Straight Connector 63"/>
            <p:cNvCxnSpPr>
              <a:stCxn id="367" idx="0"/>
              <a:endCxn id="58" idx="0"/>
            </p:cNvCxnSpPr>
            <p:nvPr/>
          </p:nvCxnSpPr>
          <p:spPr>
            <a:xfrm>
              <a:off x="6953417" y="5622819"/>
              <a:ext cx="1084402" cy="98310"/>
            </a:xfrm>
            <a:prstGeom prst="line">
              <a:avLst/>
            </a:prstGeom>
            <a:ln w="63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387" name="Straight Connector 386"/>
            <p:cNvCxnSpPr>
              <a:stCxn id="367" idx="4"/>
              <a:endCxn id="58" idx="4"/>
            </p:cNvCxnSpPr>
            <p:nvPr/>
          </p:nvCxnSpPr>
          <p:spPr>
            <a:xfrm flipV="1">
              <a:off x="6953417" y="6012958"/>
              <a:ext cx="1084402" cy="267633"/>
            </a:xfrm>
            <a:prstGeom prst="line">
              <a:avLst/>
            </a:prstGeom>
            <a:ln w="63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89" name="Group 388"/>
          <p:cNvGrpSpPr/>
          <p:nvPr/>
        </p:nvGrpSpPr>
        <p:grpSpPr>
          <a:xfrm>
            <a:off x="6766486" y="5489505"/>
            <a:ext cx="784243" cy="519196"/>
            <a:chOff x="6850120" y="5905601"/>
            <a:chExt cx="784243" cy="519196"/>
          </a:xfrm>
        </p:grpSpPr>
        <p:grpSp>
          <p:nvGrpSpPr>
            <p:cNvPr id="390" name="Group 389"/>
            <p:cNvGrpSpPr/>
            <p:nvPr/>
          </p:nvGrpSpPr>
          <p:grpSpPr>
            <a:xfrm>
              <a:off x="7046980" y="6042960"/>
              <a:ext cx="310880" cy="339188"/>
              <a:chOff x="7053449" y="5965936"/>
              <a:chExt cx="310880" cy="339188"/>
            </a:xfrm>
          </p:grpSpPr>
          <p:sp>
            <p:nvSpPr>
              <p:cNvPr id="394" name="Down Arrow 393"/>
              <p:cNvSpPr/>
              <p:nvPr/>
            </p:nvSpPr>
            <p:spPr>
              <a:xfrm rot="5400000">
                <a:off x="7120161" y="5992577"/>
                <a:ext cx="68313" cy="201737"/>
              </a:xfrm>
              <a:prstGeom prst="downArrow">
                <a:avLst/>
              </a:prstGeom>
              <a:gradFill flip="none" rotWithShape="1">
                <a:gsLst>
                  <a:gs pos="15046">
                    <a:srgbClr val="187078"/>
                  </a:gs>
                  <a:gs pos="32780">
                    <a:srgbClr val="7EB900"/>
                  </a:gs>
                  <a:gs pos="55000">
                    <a:srgbClr val="F7EF00"/>
                  </a:gs>
                  <a:gs pos="0">
                    <a:srgbClr val="2244F7"/>
                  </a:gs>
                  <a:gs pos="74000">
                    <a:srgbClr val="EA790E"/>
                  </a:gs>
                  <a:gs pos="100000">
                    <a:srgbClr val="F71C00"/>
                  </a:gs>
                </a:gsLst>
                <a:lin ang="16200000" scaled="1"/>
                <a:tileRect/>
              </a:gradFill>
              <a:ln>
                <a:solidFill>
                  <a:schemeClr val="tx1"/>
                </a:solidFill>
              </a:ln>
              <a:effectLst/>
              <a:scene3d>
                <a:camera prst="isometricBottomDown">
                  <a:rot lat="1658556" lon="1748010" rev="2015328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sp>
            <p:nvSpPr>
              <p:cNvPr id="395" name="Down Arrow 394"/>
              <p:cNvSpPr/>
              <p:nvPr/>
            </p:nvSpPr>
            <p:spPr>
              <a:xfrm>
                <a:off x="7207394" y="6126282"/>
                <a:ext cx="52767" cy="178842"/>
              </a:xfrm>
              <a:prstGeom prst="downArrow">
                <a:avLst/>
              </a:prstGeom>
              <a:solidFill>
                <a:srgbClr val="FFCD3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sp>
            <p:nvSpPr>
              <p:cNvPr id="396" name="Down Arrow 395"/>
              <p:cNvSpPr/>
              <p:nvPr/>
            </p:nvSpPr>
            <p:spPr>
              <a:xfrm rot="10800000">
                <a:off x="7282033" y="5965936"/>
                <a:ext cx="82296" cy="201737"/>
              </a:xfrm>
              <a:prstGeom prst="downArrow">
                <a:avLst/>
              </a:prstGeom>
              <a:solidFill>
                <a:srgbClr val="FF99CC"/>
              </a:solidFill>
              <a:ln>
                <a:solidFill>
                  <a:schemeClr val="tx1"/>
                </a:solidFill>
              </a:ln>
              <a:effectLst/>
              <a:scene3d>
                <a:camera prst="orthographicFront">
                  <a:rot lat="21562580" lon="3289552" rev="18079634"/>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grpSp>
        <p:sp>
          <p:nvSpPr>
            <p:cNvPr id="391" name="TextBox 390"/>
            <p:cNvSpPr txBox="1"/>
            <p:nvPr/>
          </p:nvSpPr>
          <p:spPr>
            <a:xfrm flipH="1">
              <a:off x="6850120" y="5928258"/>
              <a:ext cx="283292" cy="253916"/>
            </a:xfrm>
            <a:prstGeom prst="rect">
              <a:avLst/>
            </a:prstGeom>
            <a:noFill/>
          </p:spPr>
          <p:txBody>
            <a:bodyPr wrap="square" lIns="0" rIns="0" rtlCol="0">
              <a:spAutoFit/>
            </a:bodyPr>
            <a:lstStyle/>
            <a:p>
              <a:pPr algn="ctr"/>
              <a:r>
                <a:rPr lang="en-US" sz="1050" dirty="0" smtClean="0"/>
                <a:t>FOV</a:t>
              </a:r>
              <a:endParaRPr lang="en-US" sz="1050" dirty="0"/>
            </a:p>
          </p:txBody>
        </p:sp>
        <p:sp>
          <p:nvSpPr>
            <p:cNvPr id="392" name="TextBox 391"/>
            <p:cNvSpPr txBox="1"/>
            <p:nvPr/>
          </p:nvSpPr>
          <p:spPr>
            <a:xfrm flipH="1">
              <a:off x="7241461" y="6170881"/>
              <a:ext cx="314800" cy="253916"/>
            </a:xfrm>
            <a:prstGeom prst="rect">
              <a:avLst/>
            </a:prstGeom>
            <a:noFill/>
          </p:spPr>
          <p:txBody>
            <a:bodyPr wrap="square" lIns="0" rIns="0" rtlCol="0">
              <a:spAutoFit/>
            </a:bodyPr>
            <a:lstStyle/>
            <a:p>
              <a:pPr algn="ctr"/>
              <a:r>
                <a:rPr lang="en-US" sz="1050" dirty="0" smtClean="0"/>
                <a:t>Light</a:t>
              </a:r>
              <a:endParaRPr lang="en-US" sz="1050" dirty="0"/>
            </a:p>
          </p:txBody>
        </p:sp>
        <p:sp>
          <p:nvSpPr>
            <p:cNvPr id="393" name="TextBox 392"/>
            <p:cNvSpPr txBox="1"/>
            <p:nvPr/>
          </p:nvSpPr>
          <p:spPr>
            <a:xfrm flipH="1">
              <a:off x="7300818" y="5905601"/>
              <a:ext cx="333545" cy="253916"/>
            </a:xfrm>
            <a:prstGeom prst="rect">
              <a:avLst/>
            </a:prstGeom>
            <a:noFill/>
          </p:spPr>
          <p:txBody>
            <a:bodyPr wrap="square" lIns="0" rIns="0" rtlCol="0">
              <a:spAutoFit/>
            </a:bodyPr>
            <a:lstStyle/>
            <a:p>
              <a:pPr algn="ctr"/>
              <a:r>
                <a:rPr lang="en-US" sz="1050" dirty="0" smtClean="0"/>
                <a:t>Flow</a:t>
              </a:r>
              <a:endParaRPr lang="en-US" sz="1050" dirty="0"/>
            </a:p>
          </p:txBody>
        </p:sp>
      </p:grpSp>
      <p:sp>
        <p:nvSpPr>
          <p:cNvPr id="368" name="Freeform 367"/>
          <p:cNvSpPr/>
          <p:nvPr/>
        </p:nvSpPr>
        <p:spPr>
          <a:xfrm rot="5400000" flipV="1">
            <a:off x="7304175" y="4366667"/>
            <a:ext cx="46064" cy="1289030"/>
          </a:xfrm>
          <a:custGeom>
            <a:avLst/>
            <a:gdLst>
              <a:gd name="connsiteX0" fmla="*/ 0 w 46064"/>
              <a:gd name="connsiteY0" fmla="*/ 1289030 h 1289030"/>
              <a:gd name="connsiteX1" fmla="*/ 46064 w 46064"/>
              <a:gd name="connsiteY1" fmla="*/ 1242966 h 1289030"/>
              <a:gd name="connsiteX2" fmla="*/ 28023 w 46064"/>
              <a:gd name="connsiteY2" fmla="*/ 0 h 1289030"/>
              <a:gd name="connsiteX3" fmla="*/ 18710 w 46064"/>
              <a:gd name="connsiteY3" fmla="*/ 0 h 1289030"/>
            </a:gdLst>
            <a:ahLst/>
            <a:cxnLst>
              <a:cxn ang="0">
                <a:pos x="connsiteX0" y="connsiteY0"/>
              </a:cxn>
              <a:cxn ang="0">
                <a:pos x="connsiteX1" y="connsiteY1"/>
              </a:cxn>
              <a:cxn ang="0">
                <a:pos x="connsiteX2" y="connsiteY2"/>
              </a:cxn>
              <a:cxn ang="0">
                <a:pos x="connsiteX3" y="connsiteY3"/>
              </a:cxn>
            </a:cxnLst>
            <a:rect l="l" t="t" r="r" b="b"/>
            <a:pathLst>
              <a:path w="46064" h="1289030">
                <a:moveTo>
                  <a:pt x="0" y="1289030"/>
                </a:moveTo>
                <a:lnTo>
                  <a:pt x="46064" y="1242966"/>
                </a:lnTo>
                <a:lnTo>
                  <a:pt x="28023" y="0"/>
                </a:lnTo>
                <a:lnTo>
                  <a:pt x="18710" y="0"/>
                </a:lnTo>
                <a:close/>
              </a:path>
            </a:pathLst>
          </a:cu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64" name="Freeform 363"/>
          <p:cNvSpPr/>
          <p:nvPr/>
        </p:nvSpPr>
        <p:spPr>
          <a:xfrm rot="5400000" flipV="1">
            <a:off x="7343576" y="4222124"/>
            <a:ext cx="47118" cy="1374185"/>
          </a:xfrm>
          <a:custGeom>
            <a:avLst/>
            <a:gdLst>
              <a:gd name="connsiteX0" fmla="*/ 0 w 47118"/>
              <a:gd name="connsiteY0" fmla="*/ 1374185 h 1374185"/>
              <a:gd name="connsiteX1" fmla="*/ 47118 w 47118"/>
              <a:gd name="connsiteY1" fmla="*/ 1327067 h 1374185"/>
              <a:gd name="connsiteX2" fmla="*/ 28545 w 47118"/>
              <a:gd name="connsiteY2" fmla="*/ 0 h 1374185"/>
              <a:gd name="connsiteX3" fmla="*/ 19232 w 47118"/>
              <a:gd name="connsiteY3" fmla="*/ 0 h 1374185"/>
            </a:gdLst>
            <a:ahLst/>
            <a:cxnLst>
              <a:cxn ang="0">
                <a:pos x="connsiteX0" y="connsiteY0"/>
              </a:cxn>
              <a:cxn ang="0">
                <a:pos x="connsiteX1" y="connsiteY1"/>
              </a:cxn>
              <a:cxn ang="0">
                <a:pos x="connsiteX2" y="connsiteY2"/>
              </a:cxn>
              <a:cxn ang="0">
                <a:pos x="connsiteX3" y="connsiteY3"/>
              </a:cxn>
            </a:cxnLst>
            <a:rect l="l" t="t" r="r" b="b"/>
            <a:pathLst>
              <a:path w="47118" h="1374185">
                <a:moveTo>
                  <a:pt x="0" y="1374185"/>
                </a:moveTo>
                <a:lnTo>
                  <a:pt x="47118" y="1327067"/>
                </a:lnTo>
                <a:lnTo>
                  <a:pt x="28545" y="0"/>
                </a:lnTo>
                <a:lnTo>
                  <a:pt x="19232" y="0"/>
                </a:lnTo>
                <a:close/>
              </a:path>
            </a:pathLst>
          </a:cu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65" name="Freeform 364"/>
          <p:cNvSpPr/>
          <p:nvPr/>
        </p:nvSpPr>
        <p:spPr>
          <a:xfrm rot="5400000" flipV="1">
            <a:off x="7393004" y="4066802"/>
            <a:ext cx="49426" cy="1477366"/>
          </a:xfrm>
          <a:custGeom>
            <a:avLst/>
            <a:gdLst>
              <a:gd name="connsiteX0" fmla="*/ 0 w 49426"/>
              <a:gd name="connsiteY0" fmla="*/ 1477366 h 1477366"/>
              <a:gd name="connsiteX1" fmla="*/ 49426 w 49426"/>
              <a:gd name="connsiteY1" fmla="*/ 1427940 h 1477366"/>
              <a:gd name="connsiteX2" fmla="*/ 29711 w 49426"/>
              <a:gd name="connsiteY2" fmla="*/ 0 h 1477366"/>
              <a:gd name="connsiteX3" fmla="*/ 20398 w 49426"/>
              <a:gd name="connsiteY3" fmla="*/ 0 h 1477366"/>
            </a:gdLst>
            <a:ahLst/>
            <a:cxnLst>
              <a:cxn ang="0">
                <a:pos x="connsiteX0" y="connsiteY0"/>
              </a:cxn>
              <a:cxn ang="0">
                <a:pos x="connsiteX1" y="connsiteY1"/>
              </a:cxn>
              <a:cxn ang="0">
                <a:pos x="connsiteX2" y="connsiteY2"/>
              </a:cxn>
              <a:cxn ang="0">
                <a:pos x="connsiteX3" y="connsiteY3"/>
              </a:cxn>
            </a:cxnLst>
            <a:rect l="l" t="t" r="r" b="b"/>
            <a:pathLst>
              <a:path w="49426" h="1477366">
                <a:moveTo>
                  <a:pt x="0" y="1477366"/>
                </a:moveTo>
                <a:lnTo>
                  <a:pt x="49426" y="1427940"/>
                </a:lnTo>
                <a:lnTo>
                  <a:pt x="29711" y="0"/>
                </a:lnTo>
                <a:lnTo>
                  <a:pt x="20398" y="0"/>
                </a:lnTo>
                <a:close/>
              </a:path>
            </a:pathLst>
          </a:cu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solidFill>
                <a:srgbClr val="FF0000"/>
              </a:solidFill>
            </a:endParaRPr>
          </a:p>
        </p:txBody>
      </p:sp>
      <p:sp>
        <p:nvSpPr>
          <p:cNvPr id="369" name="Rectangle 368"/>
          <p:cNvSpPr/>
          <p:nvPr/>
        </p:nvSpPr>
        <p:spPr>
          <a:xfrm rot="18900000">
            <a:off x="7723816" y="4883630"/>
            <a:ext cx="665676" cy="45719"/>
          </a:xfrm>
          <a:prstGeom prst="rect">
            <a:avLst/>
          </a:prstGeom>
          <a:solidFill>
            <a:srgbClr val="F7B8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70" name="Rectangle 369"/>
          <p:cNvSpPr/>
          <p:nvPr/>
        </p:nvSpPr>
        <p:spPr>
          <a:xfrm rot="5400000">
            <a:off x="6289546" y="4885639"/>
            <a:ext cx="718661" cy="81008"/>
          </a:xfrm>
          <a:prstGeom prst="rect">
            <a:avLst/>
          </a:prstGeom>
          <a:solidFill>
            <a:srgbClr val="FF6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Tree>
    <p:extLst>
      <p:ext uri="{BB962C8B-B14F-4D97-AF65-F5344CB8AC3E}">
        <p14:creationId xmlns:p14="http://schemas.microsoft.com/office/powerpoint/2010/main" val="268830271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6288" t="34089" r="43989" b="37033"/>
          <a:stretch/>
        </p:blipFill>
        <p:spPr>
          <a:xfrm flipH="1">
            <a:off x="1368190" y="1197034"/>
            <a:ext cx="3253686" cy="1783082"/>
          </a:xfrm>
          <a:prstGeom prst="rect">
            <a:avLst/>
          </a:prstGeom>
          <a:ln>
            <a:noFill/>
          </a:ln>
        </p:spPr>
      </p:pic>
      <p:pic>
        <p:nvPicPr>
          <p:cNvPr id="4" name="Picture 3"/>
          <p:cNvPicPr>
            <a:picLocks noChangeAspect="1"/>
          </p:cNvPicPr>
          <p:nvPr/>
        </p:nvPicPr>
        <p:blipFill rotWithShape="1">
          <a:blip r:embed="rId4"/>
          <a:srcRect l="6866" r="28253" b="17168"/>
          <a:stretch/>
        </p:blipFill>
        <p:spPr>
          <a:xfrm rot="5400000">
            <a:off x="2322216" y="2051030"/>
            <a:ext cx="1346664" cy="3254714"/>
          </a:xfrm>
          <a:prstGeom prst="rect">
            <a:avLst/>
          </a:prstGeom>
          <a:ln>
            <a:noFill/>
          </a:ln>
        </p:spPr>
      </p:pic>
      <p:sp>
        <p:nvSpPr>
          <p:cNvPr id="5" name="TextBox 4"/>
          <p:cNvSpPr txBox="1"/>
          <p:nvPr/>
        </p:nvSpPr>
        <p:spPr>
          <a:xfrm>
            <a:off x="3031315" y="4351719"/>
            <a:ext cx="859531" cy="369332"/>
          </a:xfrm>
          <a:prstGeom prst="rect">
            <a:avLst/>
          </a:prstGeom>
          <a:noFill/>
        </p:spPr>
        <p:txBody>
          <a:bodyPr wrap="none" rtlCol="0">
            <a:spAutoFit/>
          </a:bodyPr>
          <a:lstStyle/>
          <a:p>
            <a:r>
              <a:rPr lang="en-US" dirty="0" smtClean="0">
                <a:solidFill>
                  <a:srgbClr val="4F81BD"/>
                </a:solidFill>
              </a:rPr>
              <a:t>sample</a:t>
            </a:r>
            <a:endParaRPr lang="en-US" dirty="0">
              <a:solidFill>
                <a:srgbClr val="4F81BD"/>
              </a:solidFill>
            </a:endParaRPr>
          </a:p>
        </p:txBody>
      </p:sp>
      <p:sp>
        <p:nvSpPr>
          <p:cNvPr id="6" name="TextBox 5"/>
          <p:cNvSpPr txBox="1"/>
          <p:nvPr/>
        </p:nvSpPr>
        <p:spPr>
          <a:xfrm>
            <a:off x="1298285" y="4351719"/>
            <a:ext cx="749308" cy="369332"/>
          </a:xfrm>
          <a:prstGeom prst="rect">
            <a:avLst/>
          </a:prstGeom>
          <a:noFill/>
        </p:spPr>
        <p:txBody>
          <a:bodyPr wrap="none" rtlCol="0">
            <a:spAutoFit/>
          </a:bodyPr>
          <a:lstStyle/>
          <a:p>
            <a:r>
              <a:rPr lang="en-US" dirty="0" smtClean="0">
                <a:solidFill>
                  <a:srgbClr val="4F81BD"/>
                </a:solidFill>
              </a:rPr>
              <a:t>outlet</a:t>
            </a:r>
            <a:endParaRPr lang="en-US" dirty="0">
              <a:solidFill>
                <a:srgbClr val="4F81BD"/>
              </a:solidFill>
            </a:endParaRPr>
          </a:p>
        </p:txBody>
      </p:sp>
      <p:sp>
        <p:nvSpPr>
          <p:cNvPr id="7" name="TextBox 6"/>
          <p:cNvSpPr txBox="1"/>
          <p:nvPr/>
        </p:nvSpPr>
        <p:spPr>
          <a:xfrm>
            <a:off x="3990049" y="4351719"/>
            <a:ext cx="818942" cy="369332"/>
          </a:xfrm>
          <a:prstGeom prst="rect">
            <a:avLst/>
          </a:prstGeom>
          <a:noFill/>
        </p:spPr>
        <p:txBody>
          <a:bodyPr wrap="none" rtlCol="0">
            <a:spAutoFit/>
          </a:bodyPr>
          <a:lstStyle/>
          <a:p>
            <a:r>
              <a:rPr lang="en-US" dirty="0" smtClean="0">
                <a:solidFill>
                  <a:srgbClr val="4F81BD"/>
                </a:solidFill>
              </a:rPr>
              <a:t>sheath</a:t>
            </a:r>
            <a:endParaRPr lang="en-US" dirty="0">
              <a:solidFill>
                <a:srgbClr val="4F81BD"/>
              </a:solidFill>
            </a:endParaRPr>
          </a:p>
        </p:txBody>
      </p:sp>
      <p:cxnSp>
        <p:nvCxnSpPr>
          <p:cNvPr id="9" name="Straight Arrow Connector 8"/>
          <p:cNvCxnSpPr/>
          <p:nvPr/>
        </p:nvCxnSpPr>
        <p:spPr>
          <a:xfrm flipV="1">
            <a:off x="1622483" y="3800307"/>
            <a:ext cx="0" cy="64008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V="1">
            <a:off x="3636934" y="3800307"/>
            <a:ext cx="0" cy="64008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V="1">
            <a:off x="4351828" y="3800307"/>
            <a:ext cx="0" cy="64008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298285" y="1130530"/>
            <a:ext cx="436338" cy="369332"/>
          </a:xfrm>
          <a:prstGeom prst="rect">
            <a:avLst/>
          </a:prstGeom>
          <a:noFill/>
        </p:spPr>
        <p:txBody>
          <a:bodyPr wrap="none" rtlCol="0">
            <a:spAutoFit/>
          </a:bodyPr>
          <a:lstStyle/>
          <a:p>
            <a:r>
              <a:rPr lang="en-US" dirty="0" smtClean="0"/>
              <a:t>(a)</a:t>
            </a:r>
            <a:endParaRPr lang="en-US" dirty="0"/>
          </a:p>
        </p:txBody>
      </p:sp>
      <p:sp>
        <p:nvSpPr>
          <p:cNvPr id="12" name="TextBox 11"/>
          <p:cNvSpPr txBox="1"/>
          <p:nvPr/>
        </p:nvSpPr>
        <p:spPr>
          <a:xfrm>
            <a:off x="1298285" y="2966845"/>
            <a:ext cx="447558" cy="369332"/>
          </a:xfrm>
          <a:prstGeom prst="rect">
            <a:avLst/>
          </a:prstGeom>
          <a:noFill/>
        </p:spPr>
        <p:txBody>
          <a:bodyPr wrap="none" rtlCol="0">
            <a:spAutoFit/>
          </a:bodyPr>
          <a:lstStyle/>
          <a:p>
            <a:r>
              <a:rPr lang="en-US" dirty="0" smtClean="0">
                <a:solidFill>
                  <a:schemeClr val="bg1"/>
                </a:solidFill>
              </a:rPr>
              <a:t>(b)</a:t>
            </a:r>
            <a:endParaRPr lang="en-US" dirty="0">
              <a:solidFill>
                <a:schemeClr val="bg1"/>
              </a:solidFill>
            </a:endParaRPr>
          </a:p>
        </p:txBody>
      </p:sp>
    </p:spTree>
    <p:extLst>
      <p:ext uri="{BB962C8B-B14F-4D97-AF65-F5344CB8AC3E}">
        <p14:creationId xmlns:p14="http://schemas.microsoft.com/office/powerpoint/2010/main" val="37764465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108728" y="739093"/>
            <a:ext cx="2727542" cy="353943"/>
          </a:xfrm>
          <a:prstGeom prst="rect">
            <a:avLst/>
          </a:prstGeom>
        </p:spPr>
        <p:txBody>
          <a:bodyPr wrap="none">
            <a:spAutoFit/>
          </a:bodyPr>
          <a:lstStyle/>
          <a:p>
            <a:r>
              <a:rPr lang="en-US" sz="1700" b="1" dirty="0">
                <a:solidFill>
                  <a:srgbClr val="31B70D"/>
                </a:solidFill>
              </a:rPr>
              <a:t>W</a:t>
            </a:r>
            <a:r>
              <a:rPr lang="en-US" sz="1700" b="1" dirty="0" smtClean="0">
                <a:solidFill>
                  <a:srgbClr val="31B70D"/>
                </a:solidFill>
              </a:rPr>
              <a:t>hite Blood </a:t>
            </a:r>
            <a:r>
              <a:rPr lang="en-US" sz="1700" b="1" dirty="0">
                <a:solidFill>
                  <a:srgbClr val="31B70D"/>
                </a:solidFill>
              </a:rPr>
              <a:t>C</a:t>
            </a:r>
            <a:r>
              <a:rPr lang="en-US" sz="1700" b="1" dirty="0" smtClean="0">
                <a:solidFill>
                  <a:srgbClr val="31B70D"/>
                </a:solidFill>
              </a:rPr>
              <a:t>ell </a:t>
            </a:r>
            <a:r>
              <a:rPr lang="en-US" sz="1700" b="1" dirty="0">
                <a:solidFill>
                  <a:srgbClr val="31B70D"/>
                </a:solidFill>
              </a:rPr>
              <a:t>L</a:t>
            </a:r>
            <a:r>
              <a:rPr lang="en-US" sz="1700" b="1" dirty="0" smtClean="0">
                <a:solidFill>
                  <a:srgbClr val="31B70D"/>
                </a:solidFill>
              </a:rPr>
              <a:t>ine (</a:t>
            </a:r>
            <a:r>
              <a:rPr lang="en-US" sz="1700" b="1" i="1" dirty="0" smtClean="0">
                <a:solidFill>
                  <a:srgbClr val="31B70D"/>
                </a:solidFill>
              </a:rPr>
              <a:t>OT-II</a:t>
            </a:r>
            <a:r>
              <a:rPr lang="en-US" sz="1700" b="1" dirty="0" smtClean="0">
                <a:solidFill>
                  <a:srgbClr val="31B70D"/>
                </a:solidFill>
              </a:rPr>
              <a:t>)</a:t>
            </a:r>
            <a:endParaRPr lang="en-US" sz="1700" b="1" dirty="0">
              <a:solidFill>
                <a:srgbClr val="31B70D"/>
              </a:solidFill>
            </a:endParaRPr>
          </a:p>
        </p:txBody>
      </p:sp>
      <p:sp>
        <p:nvSpPr>
          <p:cNvPr id="20" name="TextBox 19"/>
          <p:cNvSpPr txBox="1"/>
          <p:nvPr/>
        </p:nvSpPr>
        <p:spPr>
          <a:xfrm>
            <a:off x="3564612" y="1006039"/>
            <a:ext cx="1932709" cy="338554"/>
          </a:xfrm>
          <a:prstGeom prst="rect">
            <a:avLst/>
          </a:prstGeom>
          <a:noFill/>
        </p:spPr>
        <p:txBody>
          <a:bodyPr wrap="none" rtlCol="0">
            <a:spAutoFit/>
          </a:bodyPr>
          <a:lstStyle/>
          <a:p>
            <a:pPr algn="ctr"/>
            <a:r>
              <a:rPr lang="en-US" sz="1600" b="1" i="1" dirty="0" smtClean="0">
                <a:solidFill>
                  <a:srgbClr val="3232FF"/>
                </a:solidFill>
              </a:rPr>
              <a:t>Optical Phase Image</a:t>
            </a:r>
            <a:endParaRPr lang="en-US" sz="1600" b="1" i="1" dirty="0">
              <a:solidFill>
                <a:srgbClr val="3232FF"/>
              </a:solidFill>
            </a:endParaRPr>
          </a:p>
        </p:txBody>
      </p:sp>
      <p:sp>
        <p:nvSpPr>
          <p:cNvPr id="24" name="TextBox 23"/>
          <p:cNvSpPr txBox="1"/>
          <p:nvPr/>
        </p:nvSpPr>
        <p:spPr>
          <a:xfrm>
            <a:off x="3648866" y="2588462"/>
            <a:ext cx="1764201" cy="338554"/>
          </a:xfrm>
          <a:prstGeom prst="rect">
            <a:avLst/>
          </a:prstGeom>
          <a:noFill/>
        </p:spPr>
        <p:txBody>
          <a:bodyPr wrap="none" rtlCol="0">
            <a:spAutoFit/>
          </a:bodyPr>
          <a:lstStyle/>
          <a:p>
            <a:pPr algn="ctr"/>
            <a:r>
              <a:rPr lang="en-US" altLang="zh-CN" sz="1600" b="1" i="1" dirty="0" smtClean="0">
                <a:solidFill>
                  <a:schemeClr val="tx1">
                    <a:lumMod val="50000"/>
                    <a:lumOff val="50000"/>
                  </a:schemeClr>
                </a:solidFill>
              </a:rPr>
              <a:t>Optical Loss </a:t>
            </a:r>
            <a:r>
              <a:rPr lang="en-US" sz="1600" b="1" i="1" dirty="0" smtClean="0">
                <a:solidFill>
                  <a:schemeClr val="tx1">
                    <a:lumMod val="50000"/>
                    <a:lumOff val="50000"/>
                  </a:schemeClr>
                </a:solidFill>
              </a:rPr>
              <a:t>Image</a:t>
            </a:r>
            <a:endParaRPr lang="en-US" sz="1600" b="1" i="1" dirty="0">
              <a:solidFill>
                <a:schemeClr val="tx1">
                  <a:lumMod val="50000"/>
                  <a:lumOff val="50000"/>
                </a:schemeClr>
              </a:solidFill>
            </a:endParaRPr>
          </a:p>
        </p:txBody>
      </p:sp>
      <p:pic>
        <p:nvPicPr>
          <p:cNvPr id="2" name="Picture 1" descr="OTII675_OPD_correcte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728" y="1276229"/>
            <a:ext cx="8876714" cy="670440"/>
          </a:xfrm>
          <a:prstGeom prst="rect">
            <a:avLst/>
          </a:prstGeom>
        </p:spPr>
      </p:pic>
      <p:pic>
        <p:nvPicPr>
          <p:cNvPr id="3" name="Picture 2" descr="OTII675_intensity_normalize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728" y="2006222"/>
            <a:ext cx="8876714" cy="672375"/>
          </a:xfrm>
          <a:prstGeom prst="rect">
            <a:avLst/>
          </a:prstGeom>
        </p:spPr>
      </p:pic>
      <p:sp>
        <p:nvSpPr>
          <p:cNvPr id="5" name="Rounded Rectangle 4"/>
          <p:cNvSpPr/>
          <p:nvPr/>
        </p:nvSpPr>
        <p:spPr>
          <a:xfrm>
            <a:off x="36497" y="1046653"/>
            <a:ext cx="9015413" cy="1856512"/>
          </a:xfrm>
          <a:prstGeom prst="roundRect">
            <a:avLst>
              <a:gd name="adj" fmla="val 9346"/>
            </a:avLst>
          </a:prstGeom>
          <a:noFill/>
          <a:ln w="38100" cmpd="sng">
            <a:solidFill>
              <a:srgbClr val="31B70D"/>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18" name="Rectangle 17"/>
          <p:cNvSpPr/>
          <p:nvPr/>
        </p:nvSpPr>
        <p:spPr>
          <a:xfrm>
            <a:off x="108728" y="2928377"/>
            <a:ext cx="3103735" cy="353943"/>
          </a:xfrm>
          <a:prstGeom prst="rect">
            <a:avLst/>
          </a:prstGeom>
        </p:spPr>
        <p:txBody>
          <a:bodyPr wrap="none">
            <a:spAutoFit/>
          </a:bodyPr>
          <a:lstStyle/>
          <a:p>
            <a:r>
              <a:rPr lang="en-US" sz="1700" b="1" dirty="0">
                <a:solidFill>
                  <a:srgbClr val="FF3300"/>
                </a:solidFill>
              </a:rPr>
              <a:t>Colon </a:t>
            </a:r>
            <a:r>
              <a:rPr lang="en-US" sz="1700" b="1" dirty="0" smtClean="0">
                <a:solidFill>
                  <a:srgbClr val="FF3300"/>
                </a:solidFill>
              </a:rPr>
              <a:t>Cancer Cell Line (</a:t>
            </a:r>
            <a:r>
              <a:rPr lang="en-US" sz="1700" b="1" i="1" dirty="0" smtClean="0">
                <a:solidFill>
                  <a:srgbClr val="FF3300"/>
                </a:solidFill>
              </a:rPr>
              <a:t>SW-480</a:t>
            </a:r>
            <a:r>
              <a:rPr lang="en-US" sz="1700" b="1" dirty="0" smtClean="0">
                <a:solidFill>
                  <a:srgbClr val="FF3300"/>
                </a:solidFill>
              </a:rPr>
              <a:t>) </a:t>
            </a:r>
            <a:endParaRPr lang="en-US" sz="1700" b="1" dirty="0">
              <a:solidFill>
                <a:srgbClr val="FF3300"/>
              </a:solidFill>
            </a:endParaRPr>
          </a:p>
        </p:txBody>
      </p:sp>
      <p:sp>
        <p:nvSpPr>
          <p:cNvPr id="26" name="TextBox 25"/>
          <p:cNvSpPr txBox="1"/>
          <p:nvPr/>
        </p:nvSpPr>
        <p:spPr>
          <a:xfrm>
            <a:off x="3564612" y="3196279"/>
            <a:ext cx="1932709" cy="338554"/>
          </a:xfrm>
          <a:prstGeom prst="rect">
            <a:avLst/>
          </a:prstGeom>
          <a:noFill/>
        </p:spPr>
        <p:txBody>
          <a:bodyPr wrap="none" rtlCol="0">
            <a:spAutoFit/>
          </a:bodyPr>
          <a:lstStyle/>
          <a:p>
            <a:pPr algn="ctr"/>
            <a:r>
              <a:rPr lang="en-US" sz="1600" b="1" i="1" dirty="0" smtClean="0">
                <a:solidFill>
                  <a:srgbClr val="3232FF"/>
                </a:solidFill>
              </a:rPr>
              <a:t>Optical Phase Image</a:t>
            </a:r>
            <a:endParaRPr lang="en-US" sz="1600" b="1" i="1" dirty="0">
              <a:solidFill>
                <a:srgbClr val="3232FF"/>
              </a:solidFill>
            </a:endParaRPr>
          </a:p>
        </p:txBody>
      </p:sp>
      <p:sp>
        <p:nvSpPr>
          <p:cNvPr id="27" name="TextBox 26"/>
          <p:cNvSpPr txBox="1"/>
          <p:nvPr/>
        </p:nvSpPr>
        <p:spPr>
          <a:xfrm>
            <a:off x="3648866" y="4778702"/>
            <a:ext cx="1764201" cy="338554"/>
          </a:xfrm>
          <a:prstGeom prst="rect">
            <a:avLst/>
          </a:prstGeom>
          <a:noFill/>
        </p:spPr>
        <p:txBody>
          <a:bodyPr wrap="none" rtlCol="0">
            <a:spAutoFit/>
          </a:bodyPr>
          <a:lstStyle/>
          <a:p>
            <a:pPr algn="ctr"/>
            <a:r>
              <a:rPr lang="en-US" sz="1600" b="1" i="1" dirty="0" smtClean="0">
                <a:solidFill>
                  <a:schemeClr val="tx1">
                    <a:lumMod val="50000"/>
                    <a:lumOff val="50000"/>
                  </a:schemeClr>
                </a:solidFill>
              </a:rPr>
              <a:t>Optical Loss Image</a:t>
            </a:r>
            <a:endParaRPr lang="en-US" sz="1600" b="1" i="1" dirty="0">
              <a:solidFill>
                <a:schemeClr val="tx1">
                  <a:lumMod val="50000"/>
                  <a:lumOff val="50000"/>
                </a:schemeClr>
              </a:solidFill>
            </a:endParaRPr>
          </a:p>
        </p:txBody>
      </p:sp>
      <p:pic>
        <p:nvPicPr>
          <p:cNvPr id="6" name="Picture 5" descr="SW480048_OPD_corrected.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728" y="3466469"/>
            <a:ext cx="8876714" cy="670441"/>
          </a:xfrm>
          <a:prstGeom prst="rect">
            <a:avLst/>
          </a:prstGeom>
        </p:spPr>
      </p:pic>
      <p:pic>
        <p:nvPicPr>
          <p:cNvPr id="7" name="Picture 6" descr="SW480048_intensity_normalized.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8728" y="4199076"/>
            <a:ext cx="8876714" cy="670441"/>
          </a:xfrm>
          <a:prstGeom prst="rect">
            <a:avLst/>
          </a:prstGeom>
        </p:spPr>
      </p:pic>
      <p:sp>
        <p:nvSpPr>
          <p:cNvPr id="14" name="Rounded Rectangle 13"/>
          <p:cNvSpPr/>
          <p:nvPr/>
        </p:nvSpPr>
        <p:spPr>
          <a:xfrm>
            <a:off x="39378" y="3224790"/>
            <a:ext cx="9015413" cy="1856232"/>
          </a:xfrm>
          <a:prstGeom prst="roundRect">
            <a:avLst>
              <a:gd name="adj" fmla="val 8783"/>
            </a:avLst>
          </a:prstGeom>
          <a:noFill/>
          <a:ln w="38100" cmpd="sng">
            <a:solidFill>
              <a:srgbClr val="FF330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22" name="Right Arrow 21"/>
          <p:cNvSpPr/>
          <p:nvPr/>
        </p:nvSpPr>
        <p:spPr>
          <a:xfrm>
            <a:off x="312550" y="3898012"/>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23" name="Right Arrow 22"/>
          <p:cNvSpPr/>
          <p:nvPr/>
        </p:nvSpPr>
        <p:spPr>
          <a:xfrm>
            <a:off x="312550" y="4610237"/>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29" name="TextBox 28"/>
          <p:cNvSpPr txBox="1"/>
          <p:nvPr/>
        </p:nvSpPr>
        <p:spPr>
          <a:xfrm>
            <a:off x="100871" y="3712551"/>
            <a:ext cx="746743" cy="276999"/>
          </a:xfrm>
          <a:prstGeom prst="rect">
            <a:avLst/>
          </a:prstGeom>
          <a:noFill/>
        </p:spPr>
        <p:txBody>
          <a:bodyPr wrap="none" rtlCol="0">
            <a:spAutoFit/>
          </a:bodyPr>
          <a:lstStyle/>
          <a:p>
            <a:r>
              <a:rPr lang="en-US" sz="1200" dirty="0" smtClean="0">
                <a:solidFill>
                  <a:srgbClr val="FFD302"/>
                </a:solidFill>
              </a:rPr>
              <a:t>Cell Flow</a:t>
            </a:r>
            <a:endParaRPr lang="en-US" sz="1200" dirty="0">
              <a:solidFill>
                <a:srgbClr val="FFD302"/>
              </a:solidFill>
            </a:endParaRPr>
          </a:p>
        </p:txBody>
      </p:sp>
      <p:sp>
        <p:nvSpPr>
          <p:cNvPr id="32" name="TextBox 31"/>
          <p:cNvSpPr txBox="1"/>
          <p:nvPr/>
        </p:nvSpPr>
        <p:spPr>
          <a:xfrm>
            <a:off x="100871" y="4404905"/>
            <a:ext cx="746743" cy="276999"/>
          </a:xfrm>
          <a:prstGeom prst="rect">
            <a:avLst/>
          </a:prstGeom>
          <a:noFill/>
        </p:spPr>
        <p:txBody>
          <a:bodyPr wrap="none" rtlCol="0">
            <a:spAutoFit/>
          </a:bodyPr>
          <a:lstStyle/>
          <a:p>
            <a:r>
              <a:rPr lang="en-US" sz="1200" dirty="0" smtClean="0"/>
              <a:t>Cell Flow</a:t>
            </a:r>
            <a:endParaRPr lang="en-US" sz="1200" dirty="0"/>
          </a:p>
        </p:txBody>
      </p:sp>
      <p:sp>
        <p:nvSpPr>
          <p:cNvPr id="35" name="TextBox 34"/>
          <p:cNvSpPr txBox="1"/>
          <p:nvPr/>
        </p:nvSpPr>
        <p:spPr>
          <a:xfrm flipH="1">
            <a:off x="7871912" y="3798913"/>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34" name="Straight Arrow Connector 33"/>
          <p:cNvCxnSpPr/>
          <p:nvPr/>
        </p:nvCxnSpPr>
        <p:spPr>
          <a:xfrm>
            <a:off x="8126988" y="4073805"/>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
        <p:nvSpPr>
          <p:cNvPr id="54" name="Right Arrow 53"/>
          <p:cNvSpPr/>
          <p:nvPr/>
        </p:nvSpPr>
        <p:spPr>
          <a:xfrm>
            <a:off x="321218" y="1705158"/>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55" name="Right Arrow 54"/>
          <p:cNvSpPr/>
          <p:nvPr/>
        </p:nvSpPr>
        <p:spPr>
          <a:xfrm>
            <a:off x="321218" y="2417383"/>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56" name="TextBox 55"/>
          <p:cNvSpPr txBox="1"/>
          <p:nvPr/>
        </p:nvSpPr>
        <p:spPr>
          <a:xfrm>
            <a:off x="109539" y="1519697"/>
            <a:ext cx="746743" cy="276999"/>
          </a:xfrm>
          <a:prstGeom prst="rect">
            <a:avLst/>
          </a:prstGeom>
          <a:noFill/>
        </p:spPr>
        <p:txBody>
          <a:bodyPr wrap="none" rtlCol="0">
            <a:spAutoFit/>
          </a:bodyPr>
          <a:lstStyle/>
          <a:p>
            <a:r>
              <a:rPr lang="en-US" sz="1200" dirty="0" smtClean="0">
                <a:solidFill>
                  <a:srgbClr val="FFD302"/>
                </a:solidFill>
              </a:rPr>
              <a:t>Cell Flow</a:t>
            </a:r>
            <a:endParaRPr lang="en-US" sz="1200" dirty="0">
              <a:solidFill>
                <a:srgbClr val="FFD302"/>
              </a:solidFill>
            </a:endParaRPr>
          </a:p>
        </p:txBody>
      </p:sp>
      <p:sp>
        <p:nvSpPr>
          <p:cNvPr id="57" name="TextBox 56"/>
          <p:cNvSpPr txBox="1"/>
          <p:nvPr/>
        </p:nvSpPr>
        <p:spPr>
          <a:xfrm>
            <a:off x="109539" y="2212051"/>
            <a:ext cx="746743" cy="276999"/>
          </a:xfrm>
          <a:prstGeom prst="rect">
            <a:avLst/>
          </a:prstGeom>
          <a:noFill/>
        </p:spPr>
        <p:txBody>
          <a:bodyPr wrap="none" rtlCol="0">
            <a:spAutoFit/>
          </a:bodyPr>
          <a:lstStyle/>
          <a:p>
            <a:r>
              <a:rPr lang="en-US" sz="1200" dirty="0" smtClean="0"/>
              <a:t>Cell Flow</a:t>
            </a:r>
            <a:endParaRPr lang="en-US" sz="1200" dirty="0"/>
          </a:p>
        </p:txBody>
      </p:sp>
      <p:sp>
        <p:nvSpPr>
          <p:cNvPr id="65" name="TextBox 64"/>
          <p:cNvSpPr txBox="1"/>
          <p:nvPr/>
        </p:nvSpPr>
        <p:spPr>
          <a:xfrm flipH="1">
            <a:off x="7871912" y="2335161"/>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66" name="Straight Arrow Connector 65"/>
          <p:cNvCxnSpPr/>
          <p:nvPr/>
        </p:nvCxnSpPr>
        <p:spPr>
          <a:xfrm>
            <a:off x="8126988" y="2610053"/>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
        <p:nvSpPr>
          <p:cNvPr id="68" name="TextBox 67"/>
          <p:cNvSpPr txBox="1"/>
          <p:nvPr/>
        </p:nvSpPr>
        <p:spPr>
          <a:xfrm flipH="1">
            <a:off x="7871912" y="1608310"/>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69" name="Straight Arrow Connector 68"/>
          <p:cNvCxnSpPr/>
          <p:nvPr/>
        </p:nvCxnSpPr>
        <p:spPr>
          <a:xfrm>
            <a:off x="8126988" y="1883202"/>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
        <p:nvSpPr>
          <p:cNvPr id="71" name="TextBox 70"/>
          <p:cNvSpPr txBox="1"/>
          <p:nvPr/>
        </p:nvSpPr>
        <p:spPr>
          <a:xfrm flipH="1">
            <a:off x="7871912" y="4526924"/>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72" name="Straight Arrow Connector 71"/>
          <p:cNvCxnSpPr/>
          <p:nvPr/>
        </p:nvCxnSpPr>
        <p:spPr>
          <a:xfrm>
            <a:off x="8126988" y="4801816"/>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701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480476" y="82049"/>
            <a:ext cx="7791457" cy="6547351"/>
            <a:chOff x="336543" y="403783"/>
            <a:chExt cx="7791457" cy="6547351"/>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11533" b="4530"/>
            <a:stretch/>
          </p:blipFill>
          <p:spPr>
            <a:xfrm>
              <a:off x="336543" y="403783"/>
              <a:ext cx="7791457" cy="6547351"/>
            </a:xfrm>
            <a:prstGeom prst="rect">
              <a:avLst/>
            </a:prstGeom>
          </p:spPr>
        </p:pic>
        <p:grpSp>
          <p:nvGrpSpPr>
            <p:cNvPr id="3" name="Group 2"/>
            <p:cNvGrpSpPr/>
            <p:nvPr/>
          </p:nvGrpSpPr>
          <p:grpSpPr>
            <a:xfrm flipV="1">
              <a:off x="6806009" y="1374809"/>
              <a:ext cx="62865" cy="315781"/>
              <a:chOff x="5226945" y="1596518"/>
              <a:chExt cx="62865" cy="315781"/>
            </a:xfrm>
          </p:grpSpPr>
          <p:sp>
            <p:nvSpPr>
              <p:cNvPr id="6" name="Oval 5"/>
              <p:cNvSpPr/>
              <p:nvPr/>
            </p:nvSpPr>
            <p:spPr>
              <a:xfrm>
                <a:off x="5226945" y="1596518"/>
                <a:ext cx="62865" cy="60008"/>
              </a:xfrm>
              <a:prstGeom prst="ellipse">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7" name="Oval 6"/>
              <p:cNvSpPr/>
              <p:nvPr/>
            </p:nvSpPr>
            <p:spPr>
              <a:xfrm>
                <a:off x="5226945" y="1852291"/>
                <a:ext cx="62865" cy="60008"/>
              </a:xfrm>
              <a:prstGeom prst="ellipse">
                <a:avLst/>
              </a:prstGeom>
              <a:solidFill>
                <a:srgbClr val="37D63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grpSp>
      </p:grpSp>
    </p:spTree>
    <p:extLst>
      <p:ext uri="{BB962C8B-B14F-4D97-AF65-F5344CB8AC3E}">
        <p14:creationId xmlns:p14="http://schemas.microsoft.com/office/powerpoint/2010/main" val="27510333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srcRect r="53403" b="554"/>
          <a:stretch/>
        </p:blipFill>
        <p:spPr>
          <a:xfrm>
            <a:off x="2746162" y="1936934"/>
            <a:ext cx="4330670" cy="4418791"/>
          </a:xfrm>
          <a:prstGeom prst="rect">
            <a:avLst/>
          </a:prstGeom>
        </p:spPr>
      </p:pic>
      <p:grpSp>
        <p:nvGrpSpPr>
          <p:cNvPr id="5" name="Group 4"/>
          <p:cNvGrpSpPr/>
          <p:nvPr/>
        </p:nvGrpSpPr>
        <p:grpSpPr>
          <a:xfrm>
            <a:off x="3282718" y="2575516"/>
            <a:ext cx="3799478" cy="3776125"/>
            <a:chOff x="3324643" y="2543276"/>
            <a:chExt cx="3901917" cy="3596886"/>
          </a:xfrm>
        </p:grpSpPr>
        <p:sp>
          <p:nvSpPr>
            <p:cNvPr id="6" name="Rectangle 5"/>
            <p:cNvSpPr/>
            <p:nvPr/>
          </p:nvSpPr>
          <p:spPr>
            <a:xfrm flipV="1">
              <a:off x="5264791" y="4320899"/>
              <a:ext cx="854189" cy="781957"/>
            </a:xfrm>
            <a:prstGeom prst="rect">
              <a:avLst/>
            </a:prstGeom>
            <a:noFill/>
            <a:ln w="28575">
              <a:solidFill>
                <a:srgbClr val="FFFF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flipV="1">
              <a:off x="6099383" y="5102855"/>
              <a:ext cx="1127177" cy="1030055"/>
            </a:xfrm>
            <a:prstGeom prst="rect">
              <a:avLst/>
            </a:prstGeom>
            <a:noFill/>
            <a:ln w="28575">
              <a:solidFill>
                <a:srgbClr val="FFFF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flipV="1">
              <a:off x="3324643" y="2543276"/>
              <a:ext cx="1969183" cy="1782898"/>
            </a:xfrm>
            <a:prstGeom prst="rect">
              <a:avLst/>
            </a:prstGeom>
            <a:noFill/>
            <a:ln w="28575">
              <a:solidFill>
                <a:srgbClr val="FFFF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4833294" y="3947032"/>
              <a:ext cx="382253" cy="381118"/>
            </a:xfrm>
            <a:prstGeom prst="rect">
              <a:avLst/>
            </a:prstGeom>
            <a:noFill/>
          </p:spPr>
          <p:txBody>
            <a:bodyPr wrap="none" rtlCol="0">
              <a:spAutoFit/>
            </a:bodyPr>
            <a:lstStyle/>
            <a:p>
              <a:r>
                <a:rPr lang="en-US" sz="2000" b="1" dirty="0" smtClean="0">
                  <a:solidFill>
                    <a:srgbClr val="1F77B4"/>
                  </a:solidFill>
                </a:rPr>
                <a:t>1 </a:t>
              </a:r>
              <a:endParaRPr lang="en-US" sz="2000" b="1" dirty="0">
                <a:solidFill>
                  <a:srgbClr val="1F77B4"/>
                </a:solidFill>
              </a:endParaRPr>
            </a:p>
          </p:txBody>
        </p:sp>
        <p:sp>
          <p:nvSpPr>
            <p:cNvPr id="14" name="TextBox 13"/>
            <p:cNvSpPr txBox="1"/>
            <p:nvPr/>
          </p:nvSpPr>
          <p:spPr>
            <a:xfrm>
              <a:off x="5785434" y="4728989"/>
              <a:ext cx="322989" cy="381118"/>
            </a:xfrm>
            <a:prstGeom prst="rect">
              <a:avLst/>
            </a:prstGeom>
            <a:noFill/>
          </p:spPr>
          <p:txBody>
            <a:bodyPr wrap="none" rtlCol="0">
              <a:spAutoFit/>
            </a:bodyPr>
            <a:lstStyle/>
            <a:p>
              <a:r>
                <a:rPr lang="en-US" sz="2000" b="1" dirty="0">
                  <a:solidFill>
                    <a:srgbClr val="FF7F0E"/>
                  </a:solidFill>
                </a:rPr>
                <a:t>2</a:t>
              </a:r>
            </a:p>
          </p:txBody>
        </p:sp>
        <p:sp>
          <p:nvSpPr>
            <p:cNvPr id="15" name="TextBox 14"/>
            <p:cNvSpPr txBox="1"/>
            <p:nvPr/>
          </p:nvSpPr>
          <p:spPr>
            <a:xfrm>
              <a:off x="6844747" y="5759044"/>
              <a:ext cx="322989" cy="381118"/>
            </a:xfrm>
            <a:prstGeom prst="rect">
              <a:avLst/>
            </a:prstGeom>
            <a:noFill/>
          </p:spPr>
          <p:txBody>
            <a:bodyPr wrap="none" rtlCol="0">
              <a:spAutoFit/>
            </a:bodyPr>
            <a:lstStyle/>
            <a:p>
              <a:r>
                <a:rPr lang="en-US" sz="2000" b="1" dirty="0" smtClean="0">
                  <a:solidFill>
                    <a:srgbClr val="2CA02C"/>
                  </a:solidFill>
                </a:rPr>
                <a:t>3</a:t>
              </a:r>
              <a:endParaRPr lang="en-US" sz="2000" b="1" dirty="0">
                <a:solidFill>
                  <a:srgbClr val="2CA02C"/>
                </a:solidFill>
              </a:endParaRPr>
            </a:p>
          </p:txBody>
        </p:sp>
      </p:grpSp>
      <p:sp>
        <p:nvSpPr>
          <p:cNvPr id="16" name="TextBox 15"/>
          <p:cNvSpPr txBox="1"/>
          <p:nvPr/>
        </p:nvSpPr>
        <p:spPr>
          <a:xfrm>
            <a:off x="1433167" y="2017058"/>
            <a:ext cx="1354858" cy="4381264"/>
          </a:xfrm>
          <a:prstGeom prst="rect">
            <a:avLst/>
          </a:prstGeom>
          <a:noFill/>
        </p:spPr>
        <p:txBody>
          <a:bodyPr wrap="none" rtlCol="0">
            <a:spAutoFit/>
          </a:bodyPr>
          <a:lstStyle/>
          <a:p>
            <a:pPr algn="r">
              <a:lnSpc>
                <a:spcPts val="2100"/>
              </a:lnSpc>
            </a:pPr>
            <a:r>
              <a:rPr lang="en-US" sz="1400" dirty="0" smtClean="0">
                <a:solidFill>
                  <a:srgbClr val="1F77B4"/>
                </a:solidFill>
              </a:rPr>
              <a:t>Circularity</a:t>
            </a:r>
            <a:endParaRPr lang="en-US" sz="1400" dirty="0">
              <a:solidFill>
                <a:srgbClr val="1F77B4"/>
              </a:solidFill>
            </a:endParaRPr>
          </a:p>
          <a:p>
            <a:pPr algn="r">
              <a:lnSpc>
                <a:spcPts val="2100"/>
              </a:lnSpc>
            </a:pPr>
            <a:r>
              <a:rPr lang="en-US" sz="1400" dirty="0" smtClean="0">
                <a:solidFill>
                  <a:srgbClr val="1F77B4"/>
                </a:solidFill>
              </a:rPr>
              <a:t>Orientation</a:t>
            </a:r>
            <a:endParaRPr lang="en-US" sz="1400" dirty="0">
              <a:solidFill>
                <a:srgbClr val="1F77B4"/>
              </a:solidFill>
            </a:endParaRPr>
          </a:p>
          <a:p>
            <a:pPr algn="r">
              <a:lnSpc>
                <a:spcPts val="2100"/>
              </a:lnSpc>
            </a:pPr>
            <a:r>
              <a:rPr lang="en-US" sz="1400" dirty="0" smtClean="0">
                <a:solidFill>
                  <a:srgbClr val="1F77B4"/>
                </a:solidFill>
              </a:rPr>
              <a:t>Diameter-RB</a:t>
            </a:r>
            <a:endParaRPr lang="en-US" sz="1400" dirty="0">
              <a:solidFill>
                <a:srgbClr val="1F77B4"/>
              </a:solidFill>
            </a:endParaRPr>
          </a:p>
          <a:p>
            <a:pPr algn="r">
              <a:lnSpc>
                <a:spcPts val="2100"/>
              </a:lnSpc>
            </a:pPr>
            <a:r>
              <a:rPr lang="en-US" sz="1400" dirty="0" smtClean="0">
                <a:solidFill>
                  <a:srgbClr val="1F77B4"/>
                </a:solidFill>
              </a:rPr>
              <a:t>Diameter-FL</a:t>
            </a:r>
            <a:endParaRPr lang="en-US" sz="1400" dirty="0">
              <a:solidFill>
                <a:srgbClr val="1F77B4"/>
              </a:solidFill>
            </a:endParaRPr>
          </a:p>
          <a:p>
            <a:pPr algn="r">
              <a:lnSpc>
                <a:spcPts val="2100"/>
              </a:lnSpc>
            </a:pPr>
            <a:r>
              <a:rPr lang="en-US" sz="1400" dirty="0">
                <a:solidFill>
                  <a:srgbClr val="1F77B4"/>
                </a:solidFill>
              </a:rPr>
              <a:t>Tight </a:t>
            </a:r>
            <a:r>
              <a:rPr lang="en-US" sz="1400" dirty="0" smtClean="0">
                <a:solidFill>
                  <a:srgbClr val="1F77B4"/>
                </a:solidFill>
              </a:rPr>
              <a:t>Area</a:t>
            </a:r>
            <a:endParaRPr lang="en-US" sz="1400" dirty="0">
              <a:solidFill>
                <a:srgbClr val="1F77B4"/>
              </a:solidFill>
            </a:endParaRPr>
          </a:p>
          <a:p>
            <a:pPr algn="r">
              <a:lnSpc>
                <a:spcPts val="2100"/>
              </a:lnSpc>
            </a:pPr>
            <a:r>
              <a:rPr lang="en-US" sz="1400" dirty="0">
                <a:solidFill>
                  <a:srgbClr val="1F77B4"/>
                </a:solidFill>
              </a:rPr>
              <a:t>Loose </a:t>
            </a:r>
            <a:r>
              <a:rPr lang="en-US" sz="1400" dirty="0" smtClean="0">
                <a:solidFill>
                  <a:srgbClr val="1F77B4"/>
                </a:solidFill>
              </a:rPr>
              <a:t>Area</a:t>
            </a:r>
            <a:endParaRPr lang="en-US" sz="1400" dirty="0">
              <a:solidFill>
                <a:srgbClr val="1F77B4"/>
              </a:solidFill>
            </a:endParaRPr>
          </a:p>
          <a:p>
            <a:pPr algn="r">
              <a:lnSpc>
                <a:spcPts val="2100"/>
              </a:lnSpc>
            </a:pPr>
            <a:r>
              <a:rPr lang="en-US" sz="1400" dirty="0" smtClean="0">
                <a:solidFill>
                  <a:srgbClr val="1F77B4"/>
                </a:solidFill>
              </a:rPr>
              <a:t>Perimeter</a:t>
            </a:r>
            <a:endParaRPr lang="en-US" sz="1400" dirty="0">
              <a:solidFill>
                <a:srgbClr val="1F77B4"/>
              </a:solidFill>
            </a:endParaRPr>
          </a:p>
          <a:p>
            <a:pPr algn="r">
              <a:lnSpc>
                <a:spcPts val="2100"/>
              </a:lnSpc>
            </a:pPr>
            <a:r>
              <a:rPr lang="en-US" sz="1400" dirty="0">
                <a:solidFill>
                  <a:srgbClr val="1F77B4"/>
                </a:solidFill>
              </a:rPr>
              <a:t>Major </a:t>
            </a:r>
            <a:r>
              <a:rPr lang="en-US" sz="1400" dirty="0" smtClean="0">
                <a:solidFill>
                  <a:srgbClr val="1F77B4"/>
                </a:solidFill>
              </a:rPr>
              <a:t>Axis</a:t>
            </a:r>
            <a:endParaRPr lang="en-US" sz="1400" dirty="0">
              <a:solidFill>
                <a:srgbClr val="1F77B4"/>
              </a:solidFill>
            </a:endParaRPr>
          </a:p>
          <a:p>
            <a:pPr algn="r">
              <a:lnSpc>
                <a:spcPts val="2100"/>
              </a:lnSpc>
            </a:pPr>
            <a:r>
              <a:rPr lang="en-US" sz="1400" dirty="0">
                <a:solidFill>
                  <a:srgbClr val="1F77B4"/>
                </a:solidFill>
              </a:rPr>
              <a:t>Median </a:t>
            </a:r>
            <a:r>
              <a:rPr lang="en-US" sz="1400" dirty="0" smtClean="0">
                <a:solidFill>
                  <a:srgbClr val="1F77B4"/>
                </a:solidFill>
              </a:rPr>
              <a:t>Radius</a:t>
            </a:r>
            <a:endParaRPr lang="en-US" sz="1400" dirty="0">
              <a:solidFill>
                <a:srgbClr val="1F77B4"/>
              </a:solidFill>
            </a:endParaRPr>
          </a:p>
          <a:p>
            <a:pPr algn="r">
              <a:lnSpc>
                <a:spcPts val="2100"/>
              </a:lnSpc>
            </a:pPr>
            <a:r>
              <a:rPr lang="en-US" sz="1400" dirty="0" smtClean="0">
                <a:solidFill>
                  <a:srgbClr val="FF7F0E"/>
                </a:solidFill>
              </a:rPr>
              <a:t>OPD-1</a:t>
            </a:r>
            <a:endParaRPr lang="en-US" sz="1400" dirty="0">
              <a:solidFill>
                <a:srgbClr val="FF7F0E"/>
              </a:solidFill>
            </a:endParaRPr>
          </a:p>
          <a:p>
            <a:pPr algn="r">
              <a:lnSpc>
                <a:spcPts val="2100"/>
              </a:lnSpc>
            </a:pPr>
            <a:r>
              <a:rPr lang="en-US" sz="1400" dirty="0" smtClean="0">
                <a:solidFill>
                  <a:srgbClr val="FF7F0E"/>
                </a:solidFill>
              </a:rPr>
              <a:t>OPD-2</a:t>
            </a:r>
            <a:endParaRPr lang="en-US" sz="1400" dirty="0">
              <a:solidFill>
                <a:srgbClr val="FF7F0E"/>
              </a:solidFill>
            </a:endParaRPr>
          </a:p>
          <a:p>
            <a:pPr algn="r">
              <a:lnSpc>
                <a:spcPts val="2100"/>
              </a:lnSpc>
            </a:pPr>
            <a:r>
              <a:rPr lang="en-US" sz="1400" dirty="0">
                <a:solidFill>
                  <a:srgbClr val="FF7F0E"/>
                </a:solidFill>
              </a:rPr>
              <a:t>Refractive Index</a:t>
            </a:r>
          </a:p>
          <a:p>
            <a:pPr algn="r">
              <a:lnSpc>
                <a:spcPts val="2100"/>
              </a:lnSpc>
            </a:pPr>
            <a:r>
              <a:rPr lang="en-US" sz="1400" dirty="0" smtClean="0">
                <a:solidFill>
                  <a:srgbClr val="2CA02C"/>
                </a:solidFill>
              </a:rPr>
              <a:t>Absorption-1</a:t>
            </a:r>
            <a:endParaRPr lang="en-US" sz="1400" dirty="0">
              <a:solidFill>
                <a:srgbClr val="2CA02C"/>
              </a:solidFill>
            </a:endParaRPr>
          </a:p>
          <a:p>
            <a:pPr algn="r">
              <a:lnSpc>
                <a:spcPts val="2100"/>
              </a:lnSpc>
            </a:pPr>
            <a:r>
              <a:rPr lang="en-US" sz="1400" dirty="0" smtClean="0">
                <a:solidFill>
                  <a:srgbClr val="2CA02C"/>
                </a:solidFill>
              </a:rPr>
              <a:t>Absorption-2</a:t>
            </a:r>
            <a:endParaRPr lang="en-US" sz="1400" dirty="0">
              <a:solidFill>
                <a:srgbClr val="2CA02C"/>
              </a:solidFill>
            </a:endParaRPr>
          </a:p>
          <a:p>
            <a:pPr algn="r">
              <a:lnSpc>
                <a:spcPts val="2100"/>
              </a:lnSpc>
            </a:pPr>
            <a:r>
              <a:rPr lang="en-US" sz="1400" dirty="0" smtClean="0">
                <a:solidFill>
                  <a:srgbClr val="2CA02C"/>
                </a:solidFill>
              </a:rPr>
              <a:t>Scattering-1</a:t>
            </a:r>
            <a:endParaRPr lang="en-US" sz="1400" dirty="0">
              <a:solidFill>
                <a:srgbClr val="2CA02C"/>
              </a:solidFill>
            </a:endParaRPr>
          </a:p>
          <a:p>
            <a:pPr algn="r">
              <a:lnSpc>
                <a:spcPts val="2100"/>
              </a:lnSpc>
            </a:pPr>
            <a:r>
              <a:rPr lang="en-US" sz="1400" dirty="0" smtClean="0">
                <a:solidFill>
                  <a:srgbClr val="2CA02C"/>
                </a:solidFill>
              </a:rPr>
              <a:t>Scattering-2</a:t>
            </a:r>
            <a:endParaRPr lang="en-US" sz="1400" dirty="0">
              <a:solidFill>
                <a:srgbClr val="2CA02C"/>
              </a:solidFill>
            </a:endParaRPr>
          </a:p>
        </p:txBody>
      </p:sp>
      <p:sp>
        <p:nvSpPr>
          <p:cNvPr id="17" name="TextBox 16"/>
          <p:cNvSpPr txBox="1"/>
          <p:nvPr/>
        </p:nvSpPr>
        <p:spPr>
          <a:xfrm rot="5400000" flipV="1">
            <a:off x="4241838" y="-779189"/>
            <a:ext cx="1354858" cy="4381264"/>
          </a:xfrm>
          <a:prstGeom prst="rect">
            <a:avLst/>
          </a:prstGeom>
          <a:noFill/>
        </p:spPr>
        <p:txBody>
          <a:bodyPr wrap="none" rtlCol="0">
            <a:spAutoFit/>
          </a:bodyPr>
          <a:lstStyle/>
          <a:p>
            <a:pPr>
              <a:lnSpc>
                <a:spcPts val="2100"/>
              </a:lnSpc>
            </a:pPr>
            <a:r>
              <a:rPr lang="en-US" sz="1400" dirty="0" smtClean="0">
                <a:solidFill>
                  <a:srgbClr val="1F77B4"/>
                </a:solidFill>
              </a:rPr>
              <a:t>Circularity</a:t>
            </a:r>
            <a:endParaRPr lang="en-US" sz="1400" dirty="0">
              <a:solidFill>
                <a:srgbClr val="1F77B4"/>
              </a:solidFill>
            </a:endParaRPr>
          </a:p>
          <a:p>
            <a:pPr>
              <a:lnSpc>
                <a:spcPts val="2100"/>
              </a:lnSpc>
            </a:pPr>
            <a:r>
              <a:rPr lang="en-US" sz="1400" dirty="0" smtClean="0">
                <a:solidFill>
                  <a:srgbClr val="1F77B4"/>
                </a:solidFill>
              </a:rPr>
              <a:t>Orientation</a:t>
            </a:r>
            <a:endParaRPr lang="en-US" sz="1400" dirty="0">
              <a:solidFill>
                <a:srgbClr val="1F77B4"/>
              </a:solidFill>
            </a:endParaRPr>
          </a:p>
          <a:p>
            <a:pPr>
              <a:lnSpc>
                <a:spcPts val="2100"/>
              </a:lnSpc>
            </a:pPr>
            <a:r>
              <a:rPr lang="en-US" sz="1400" dirty="0" smtClean="0">
                <a:solidFill>
                  <a:srgbClr val="1F77B4"/>
                </a:solidFill>
              </a:rPr>
              <a:t>Diameter-RB</a:t>
            </a:r>
            <a:endParaRPr lang="en-US" sz="1400" dirty="0">
              <a:solidFill>
                <a:srgbClr val="1F77B4"/>
              </a:solidFill>
            </a:endParaRPr>
          </a:p>
          <a:p>
            <a:pPr>
              <a:lnSpc>
                <a:spcPts val="2100"/>
              </a:lnSpc>
            </a:pPr>
            <a:r>
              <a:rPr lang="en-US" sz="1400" dirty="0" smtClean="0">
                <a:solidFill>
                  <a:srgbClr val="1F77B4"/>
                </a:solidFill>
              </a:rPr>
              <a:t>Diameter-FL</a:t>
            </a:r>
            <a:endParaRPr lang="en-US" sz="1400" dirty="0">
              <a:solidFill>
                <a:srgbClr val="1F77B4"/>
              </a:solidFill>
            </a:endParaRPr>
          </a:p>
          <a:p>
            <a:pPr>
              <a:lnSpc>
                <a:spcPts val="2100"/>
              </a:lnSpc>
            </a:pPr>
            <a:r>
              <a:rPr lang="en-US" sz="1400" dirty="0">
                <a:solidFill>
                  <a:srgbClr val="1F77B4"/>
                </a:solidFill>
              </a:rPr>
              <a:t>Tight </a:t>
            </a:r>
            <a:r>
              <a:rPr lang="en-US" sz="1400" dirty="0" smtClean="0">
                <a:solidFill>
                  <a:srgbClr val="1F77B4"/>
                </a:solidFill>
              </a:rPr>
              <a:t>Area</a:t>
            </a:r>
            <a:endParaRPr lang="en-US" sz="1400" dirty="0">
              <a:solidFill>
                <a:srgbClr val="1F77B4"/>
              </a:solidFill>
            </a:endParaRPr>
          </a:p>
          <a:p>
            <a:pPr>
              <a:lnSpc>
                <a:spcPts val="2100"/>
              </a:lnSpc>
            </a:pPr>
            <a:r>
              <a:rPr lang="en-US" sz="1400" dirty="0">
                <a:solidFill>
                  <a:srgbClr val="1F77B4"/>
                </a:solidFill>
              </a:rPr>
              <a:t>Loose </a:t>
            </a:r>
            <a:r>
              <a:rPr lang="en-US" sz="1400" dirty="0" smtClean="0">
                <a:solidFill>
                  <a:srgbClr val="1F77B4"/>
                </a:solidFill>
              </a:rPr>
              <a:t>Area</a:t>
            </a:r>
            <a:endParaRPr lang="en-US" sz="1400" dirty="0">
              <a:solidFill>
                <a:srgbClr val="1F77B4"/>
              </a:solidFill>
            </a:endParaRPr>
          </a:p>
          <a:p>
            <a:pPr>
              <a:lnSpc>
                <a:spcPts val="2100"/>
              </a:lnSpc>
            </a:pPr>
            <a:r>
              <a:rPr lang="en-US" sz="1400" dirty="0" smtClean="0">
                <a:solidFill>
                  <a:srgbClr val="1F77B4"/>
                </a:solidFill>
              </a:rPr>
              <a:t>Perimeter</a:t>
            </a:r>
            <a:endParaRPr lang="en-US" sz="1400" dirty="0">
              <a:solidFill>
                <a:srgbClr val="1F77B4"/>
              </a:solidFill>
            </a:endParaRPr>
          </a:p>
          <a:p>
            <a:pPr>
              <a:lnSpc>
                <a:spcPts val="2100"/>
              </a:lnSpc>
            </a:pPr>
            <a:r>
              <a:rPr lang="en-US" sz="1400" dirty="0">
                <a:solidFill>
                  <a:srgbClr val="1F77B4"/>
                </a:solidFill>
              </a:rPr>
              <a:t>Major </a:t>
            </a:r>
            <a:r>
              <a:rPr lang="en-US" sz="1400" dirty="0" smtClean="0">
                <a:solidFill>
                  <a:srgbClr val="1F77B4"/>
                </a:solidFill>
              </a:rPr>
              <a:t>Axis</a:t>
            </a:r>
            <a:endParaRPr lang="en-US" sz="1400" dirty="0">
              <a:solidFill>
                <a:srgbClr val="1F77B4"/>
              </a:solidFill>
            </a:endParaRPr>
          </a:p>
          <a:p>
            <a:pPr>
              <a:lnSpc>
                <a:spcPts val="2100"/>
              </a:lnSpc>
            </a:pPr>
            <a:r>
              <a:rPr lang="en-US" sz="1400" dirty="0">
                <a:solidFill>
                  <a:srgbClr val="1F77B4"/>
                </a:solidFill>
              </a:rPr>
              <a:t>Median </a:t>
            </a:r>
            <a:r>
              <a:rPr lang="en-US" sz="1400" dirty="0" smtClean="0">
                <a:solidFill>
                  <a:srgbClr val="1F77B4"/>
                </a:solidFill>
              </a:rPr>
              <a:t>Radius</a:t>
            </a:r>
            <a:endParaRPr lang="en-US" sz="1400" dirty="0">
              <a:solidFill>
                <a:srgbClr val="1F77B4"/>
              </a:solidFill>
            </a:endParaRPr>
          </a:p>
          <a:p>
            <a:pPr>
              <a:lnSpc>
                <a:spcPts val="2100"/>
              </a:lnSpc>
            </a:pPr>
            <a:r>
              <a:rPr lang="en-US" sz="1400" dirty="0" smtClean="0">
                <a:solidFill>
                  <a:srgbClr val="FF7F0E"/>
                </a:solidFill>
              </a:rPr>
              <a:t>OPD-1</a:t>
            </a:r>
            <a:endParaRPr lang="en-US" sz="1400" dirty="0">
              <a:solidFill>
                <a:srgbClr val="FF7F0E"/>
              </a:solidFill>
            </a:endParaRPr>
          </a:p>
          <a:p>
            <a:pPr>
              <a:lnSpc>
                <a:spcPts val="2100"/>
              </a:lnSpc>
            </a:pPr>
            <a:r>
              <a:rPr lang="en-US" sz="1400" dirty="0" smtClean="0">
                <a:solidFill>
                  <a:srgbClr val="FF7F0E"/>
                </a:solidFill>
              </a:rPr>
              <a:t>OPD-2</a:t>
            </a:r>
            <a:endParaRPr lang="en-US" sz="1400" dirty="0">
              <a:solidFill>
                <a:srgbClr val="FF7F0E"/>
              </a:solidFill>
            </a:endParaRPr>
          </a:p>
          <a:p>
            <a:pPr>
              <a:lnSpc>
                <a:spcPts val="2100"/>
              </a:lnSpc>
            </a:pPr>
            <a:r>
              <a:rPr lang="en-US" sz="1400" dirty="0">
                <a:solidFill>
                  <a:srgbClr val="FF7F0E"/>
                </a:solidFill>
              </a:rPr>
              <a:t>Refractive Index</a:t>
            </a:r>
          </a:p>
          <a:p>
            <a:pPr>
              <a:lnSpc>
                <a:spcPts val="2100"/>
              </a:lnSpc>
            </a:pPr>
            <a:r>
              <a:rPr lang="en-US" sz="1400" dirty="0" smtClean="0">
                <a:solidFill>
                  <a:srgbClr val="2CA02C"/>
                </a:solidFill>
              </a:rPr>
              <a:t>Absorption-1</a:t>
            </a:r>
            <a:endParaRPr lang="en-US" sz="1400" dirty="0">
              <a:solidFill>
                <a:srgbClr val="2CA02C"/>
              </a:solidFill>
            </a:endParaRPr>
          </a:p>
          <a:p>
            <a:pPr>
              <a:lnSpc>
                <a:spcPts val="2100"/>
              </a:lnSpc>
            </a:pPr>
            <a:r>
              <a:rPr lang="en-US" sz="1400" dirty="0" smtClean="0">
                <a:solidFill>
                  <a:srgbClr val="2CA02C"/>
                </a:solidFill>
              </a:rPr>
              <a:t>Absorption-2</a:t>
            </a:r>
            <a:endParaRPr lang="en-US" sz="1400" dirty="0">
              <a:solidFill>
                <a:srgbClr val="2CA02C"/>
              </a:solidFill>
            </a:endParaRPr>
          </a:p>
          <a:p>
            <a:pPr>
              <a:lnSpc>
                <a:spcPts val="2100"/>
              </a:lnSpc>
            </a:pPr>
            <a:r>
              <a:rPr lang="en-US" sz="1400" dirty="0">
                <a:solidFill>
                  <a:srgbClr val="2CA02C"/>
                </a:solidFill>
              </a:rPr>
              <a:t>Scattering-1</a:t>
            </a:r>
          </a:p>
          <a:p>
            <a:pPr>
              <a:lnSpc>
                <a:spcPts val="2100"/>
              </a:lnSpc>
            </a:pPr>
            <a:r>
              <a:rPr lang="en-US" sz="1400" dirty="0" smtClean="0">
                <a:solidFill>
                  <a:srgbClr val="2CA02C"/>
                </a:solidFill>
              </a:rPr>
              <a:t>Scattering-2</a:t>
            </a:r>
            <a:endParaRPr lang="en-US" sz="1400" dirty="0">
              <a:solidFill>
                <a:srgbClr val="2CA02C"/>
              </a:solidFill>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7334438" y="2023076"/>
            <a:ext cx="325232" cy="4320952"/>
          </a:xfrm>
          <a:prstGeom prst="rect">
            <a:avLst/>
          </a:prstGeom>
        </p:spPr>
      </p:pic>
      <p:grpSp>
        <p:nvGrpSpPr>
          <p:cNvPr id="9" name="Group 8"/>
          <p:cNvGrpSpPr/>
          <p:nvPr/>
        </p:nvGrpSpPr>
        <p:grpSpPr>
          <a:xfrm>
            <a:off x="7595872" y="1959114"/>
            <a:ext cx="330540" cy="4432010"/>
            <a:chOff x="7659670" y="1959114"/>
            <a:chExt cx="330540" cy="4432010"/>
          </a:xfrm>
        </p:grpSpPr>
        <p:sp>
          <p:nvSpPr>
            <p:cNvPr id="8" name="TextBox 7"/>
            <p:cNvSpPr txBox="1"/>
            <p:nvPr/>
          </p:nvSpPr>
          <p:spPr>
            <a:xfrm>
              <a:off x="7659670" y="1959114"/>
              <a:ext cx="276038" cy="307777"/>
            </a:xfrm>
            <a:prstGeom prst="rect">
              <a:avLst/>
            </a:prstGeom>
            <a:noFill/>
          </p:spPr>
          <p:txBody>
            <a:bodyPr wrap="none" rtlCol="0">
              <a:spAutoFit/>
            </a:bodyPr>
            <a:lstStyle/>
            <a:p>
              <a:r>
                <a:rPr lang="en-US" sz="1400" dirty="0" smtClean="0"/>
                <a:t>1</a:t>
              </a:r>
              <a:endParaRPr lang="en-US" sz="1400" dirty="0"/>
            </a:p>
          </p:txBody>
        </p:sp>
        <p:sp>
          <p:nvSpPr>
            <p:cNvPr id="18" name="TextBox 17"/>
            <p:cNvSpPr txBox="1"/>
            <p:nvPr/>
          </p:nvSpPr>
          <p:spPr>
            <a:xfrm>
              <a:off x="7659670" y="6083347"/>
              <a:ext cx="330540" cy="307777"/>
            </a:xfrm>
            <a:prstGeom prst="rect">
              <a:avLst/>
            </a:prstGeom>
            <a:noFill/>
          </p:spPr>
          <p:txBody>
            <a:bodyPr wrap="none" rtlCol="0">
              <a:spAutoFit/>
            </a:bodyPr>
            <a:lstStyle/>
            <a:p>
              <a:r>
                <a:rPr lang="en-US" sz="1400" dirty="0" smtClean="0"/>
                <a:t>-1</a:t>
              </a:r>
              <a:endParaRPr lang="en-US" sz="1400" dirty="0"/>
            </a:p>
          </p:txBody>
        </p:sp>
        <p:sp>
          <p:nvSpPr>
            <p:cNvPr id="19" name="TextBox 18"/>
            <p:cNvSpPr txBox="1"/>
            <p:nvPr/>
          </p:nvSpPr>
          <p:spPr>
            <a:xfrm>
              <a:off x="7659670" y="4045043"/>
              <a:ext cx="276038" cy="307777"/>
            </a:xfrm>
            <a:prstGeom prst="rect">
              <a:avLst/>
            </a:prstGeom>
            <a:noFill/>
          </p:spPr>
          <p:txBody>
            <a:bodyPr wrap="none" rtlCol="0">
              <a:spAutoFit/>
            </a:bodyPr>
            <a:lstStyle/>
            <a:p>
              <a:r>
                <a:rPr lang="en-US" sz="1400" dirty="0"/>
                <a:t>0</a:t>
              </a:r>
            </a:p>
          </p:txBody>
        </p:sp>
      </p:grpSp>
    </p:spTree>
    <p:extLst>
      <p:ext uri="{BB962C8B-B14F-4D97-AF65-F5344CB8AC3E}">
        <p14:creationId xmlns:p14="http://schemas.microsoft.com/office/powerpoint/2010/main" val="39854886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633" t="31192" r="22386" b="37445"/>
          <a:stretch/>
        </p:blipFill>
        <p:spPr>
          <a:xfrm>
            <a:off x="247827" y="1986741"/>
            <a:ext cx="8646791" cy="3747487"/>
          </a:xfrm>
          <a:prstGeom prst="rect">
            <a:avLst/>
          </a:prstGeom>
        </p:spPr>
      </p:pic>
    </p:spTree>
    <p:extLst>
      <p:ext uri="{BB962C8B-B14F-4D97-AF65-F5344CB8AC3E}">
        <p14:creationId xmlns:p14="http://schemas.microsoft.com/office/powerpoint/2010/main" val="338752387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p:cNvGrpSpPr/>
          <p:nvPr/>
        </p:nvGrpSpPr>
        <p:grpSpPr>
          <a:xfrm>
            <a:off x="6092539" y="1581976"/>
            <a:ext cx="2474565" cy="2474565"/>
            <a:chOff x="6488839" y="4408938"/>
            <a:chExt cx="2474565" cy="2474565"/>
          </a:xfrm>
        </p:grpSpPr>
        <p:sp>
          <p:nvSpPr>
            <p:cNvPr id="83" name="Oval 82"/>
            <p:cNvSpPr/>
            <p:nvPr/>
          </p:nvSpPr>
          <p:spPr>
            <a:xfrm>
              <a:off x="6488839" y="4408938"/>
              <a:ext cx="2474565" cy="2474565"/>
            </a:xfrm>
            <a:prstGeom prst="ellipse">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solidFill>
                <a:srgbClr val="00B05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96" name="Straight Arrow Connector 95"/>
            <p:cNvCxnSpPr/>
            <p:nvPr/>
          </p:nvCxnSpPr>
          <p:spPr>
            <a:xfrm flipV="1">
              <a:off x="6880887" y="6494930"/>
              <a:ext cx="164592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7" name="TextBox 96"/>
            <p:cNvSpPr txBox="1"/>
            <p:nvPr/>
          </p:nvSpPr>
          <p:spPr>
            <a:xfrm>
              <a:off x="7724402" y="6164422"/>
              <a:ext cx="1069524" cy="307777"/>
            </a:xfrm>
            <a:prstGeom prst="rect">
              <a:avLst/>
            </a:prstGeom>
            <a:noFill/>
          </p:spPr>
          <p:txBody>
            <a:bodyPr wrap="none" rtlCol="0">
              <a:spAutoFit/>
            </a:bodyPr>
            <a:lstStyle/>
            <a:p>
              <a:r>
                <a:rPr lang="en-US" sz="1400" dirty="0" smtClean="0"/>
                <a:t>1-Specificity</a:t>
              </a:r>
              <a:endParaRPr lang="en-US" sz="1400" dirty="0"/>
            </a:p>
          </p:txBody>
        </p:sp>
        <p:sp>
          <p:nvSpPr>
            <p:cNvPr id="98" name="TextBox 97"/>
            <p:cNvSpPr txBox="1"/>
            <p:nvPr/>
          </p:nvSpPr>
          <p:spPr>
            <a:xfrm rot="16200000">
              <a:off x="6231739" y="5464355"/>
              <a:ext cx="931665" cy="307777"/>
            </a:xfrm>
            <a:prstGeom prst="rect">
              <a:avLst/>
            </a:prstGeom>
            <a:noFill/>
            <a:ln>
              <a:noFill/>
            </a:ln>
          </p:spPr>
          <p:txBody>
            <a:bodyPr wrap="none" rtlCol="0">
              <a:spAutoFit/>
            </a:bodyPr>
            <a:lstStyle/>
            <a:p>
              <a:r>
                <a:rPr lang="en-US" sz="1400" dirty="0"/>
                <a:t>Sensitivity</a:t>
              </a:r>
            </a:p>
          </p:txBody>
        </p:sp>
        <p:sp>
          <p:nvSpPr>
            <p:cNvPr id="231" name="TextBox 230"/>
            <p:cNvSpPr txBox="1"/>
            <p:nvPr/>
          </p:nvSpPr>
          <p:spPr>
            <a:xfrm>
              <a:off x="7362637" y="4612845"/>
              <a:ext cx="639919" cy="338554"/>
            </a:xfrm>
            <a:prstGeom prst="rect">
              <a:avLst/>
            </a:prstGeom>
            <a:noFill/>
          </p:spPr>
          <p:txBody>
            <a:bodyPr wrap="none" rtlCol="0">
              <a:spAutoFit/>
            </a:bodyPr>
            <a:lstStyle/>
            <a:p>
              <a:r>
                <a:rPr lang="en-US" sz="1600" b="1" dirty="0">
                  <a:latin typeface="Arial" panose="020B0604020202020204" pitchFamily="34" charset="0"/>
                  <a:cs typeface="Arial" panose="020B0604020202020204" pitchFamily="34" charset="0"/>
                </a:rPr>
                <a:t>ROC</a:t>
              </a:r>
            </a:p>
          </p:txBody>
        </p:sp>
        <p:sp>
          <p:nvSpPr>
            <p:cNvPr id="112" name="Freeform 111"/>
            <p:cNvSpPr/>
            <p:nvPr/>
          </p:nvSpPr>
          <p:spPr>
            <a:xfrm>
              <a:off x="6878235" y="5073391"/>
              <a:ext cx="1576402" cy="1400292"/>
            </a:xfrm>
            <a:custGeom>
              <a:avLst/>
              <a:gdLst>
                <a:gd name="connsiteX0" fmla="*/ 14243 w 1562716"/>
                <a:gd name="connsiteY0" fmla="*/ 1388286 h 1388286"/>
                <a:gd name="connsiteX1" fmla="*/ 7569 w 1562716"/>
                <a:gd name="connsiteY1" fmla="*/ 1154681 h 1388286"/>
                <a:gd name="connsiteX2" fmla="*/ 87662 w 1562716"/>
                <a:gd name="connsiteY2" fmla="*/ 620724 h 1388286"/>
                <a:gd name="connsiteX3" fmla="*/ 841875 w 1562716"/>
                <a:gd name="connsiteY3" fmla="*/ 266978 h 1388286"/>
                <a:gd name="connsiteX4" fmla="*/ 1162249 w 1562716"/>
                <a:gd name="connsiteY4" fmla="*/ 146838 h 1388286"/>
                <a:gd name="connsiteX5" fmla="*/ 1562716 w 1562716"/>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50498 w 1571339"/>
                <a:gd name="connsiteY3" fmla="*/ 266978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204244 w 1571339"/>
                <a:gd name="connsiteY4" fmla="*/ 153512 h 1388286"/>
                <a:gd name="connsiteX5" fmla="*/ 1571339 w 1571339"/>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14132 w 1581227"/>
                <a:gd name="connsiteY4" fmla="*/ 153512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17923 w 1566396"/>
                <a:gd name="connsiteY0" fmla="*/ 1388286 h 1388286"/>
                <a:gd name="connsiteX1" fmla="*/ 11249 w 1566396"/>
                <a:gd name="connsiteY1" fmla="*/ 1154681 h 1388286"/>
                <a:gd name="connsiteX2" fmla="*/ 364995 w 1566396"/>
                <a:gd name="connsiteY2" fmla="*/ 634072 h 1388286"/>
                <a:gd name="connsiteX3" fmla="*/ 885602 w 1566396"/>
                <a:gd name="connsiteY3" fmla="*/ 293676 h 1388286"/>
                <a:gd name="connsiteX4" fmla="*/ 1232674 w 1566396"/>
                <a:gd name="connsiteY4" fmla="*/ 113465 h 1388286"/>
                <a:gd name="connsiteX5" fmla="*/ 1566396 w 1566396"/>
                <a:gd name="connsiteY5" fmla="*/ 0 h 1388286"/>
                <a:gd name="connsiteX0" fmla="*/ 17098 w 1592269"/>
                <a:gd name="connsiteY0" fmla="*/ 1388286 h 1388286"/>
                <a:gd name="connsiteX1" fmla="*/ 37122 w 1592269"/>
                <a:gd name="connsiteY1" fmla="*/ 1154681 h 1388286"/>
                <a:gd name="connsiteX2" fmla="*/ 390868 w 1592269"/>
                <a:gd name="connsiteY2" fmla="*/ 634072 h 1388286"/>
                <a:gd name="connsiteX3" fmla="*/ 911475 w 1592269"/>
                <a:gd name="connsiteY3" fmla="*/ 293676 h 1388286"/>
                <a:gd name="connsiteX4" fmla="*/ 1258547 w 1592269"/>
                <a:gd name="connsiteY4" fmla="*/ 113465 h 1388286"/>
                <a:gd name="connsiteX5" fmla="*/ 1592269 w 1592269"/>
                <a:gd name="connsiteY5" fmla="*/ 0 h 1388286"/>
                <a:gd name="connsiteX0" fmla="*/ 9162 w 1584333"/>
                <a:gd name="connsiteY0" fmla="*/ 1388286 h 1388286"/>
                <a:gd name="connsiteX1" fmla="*/ 29186 w 1584333"/>
                <a:gd name="connsiteY1" fmla="*/ 1154681 h 1388286"/>
                <a:gd name="connsiteX2" fmla="*/ 382932 w 1584333"/>
                <a:gd name="connsiteY2" fmla="*/ 634072 h 1388286"/>
                <a:gd name="connsiteX3" fmla="*/ 903539 w 1584333"/>
                <a:gd name="connsiteY3" fmla="*/ 293676 h 1388286"/>
                <a:gd name="connsiteX4" fmla="*/ 1250611 w 1584333"/>
                <a:gd name="connsiteY4" fmla="*/ 113465 h 1388286"/>
                <a:gd name="connsiteX5" fmla="*/ 1584333 w 1584333"/>
                <a:gd name="connsiteY5" fmla="*/ 0 h 1388286"/>
                <a:gd name="connsiteX0" fmla="*/ 347 w 1575518"/>
                <a:gd name="connsiteY0" fmla="*/ 1388286 h 1388286"/>
                <a:gd name="connsiteX1" fmla="*/ 20371 w 1575518"/>
                <a:gd name="connsiteY1" fmla="*/ 1154681 h 1388286"/>
                <a:gd name="connsiteX2" fmla="*/ 374117 w 1575518"/>
                <a:gd name="connsiteY2" fmla="*/ 634072 h 1388286"/>
                <a:gd name="connsiteX3" fmla="*/ 894724 w 1575518"/>
                <a:gd name="connsiteY3" fmla="*/ 293676 h 1388286"/>
                <a:gd name="connsiteX4" fmla="*/ 1241796 w 1575518"/>
                <a:gd name="connsiteY4" fmla="*/ 113465 h 1388286"/>
                <a:gd name="connsiteX5" fmla="*/ 1575518 w 1575518"/>
                <a:gd name="connsiteY5" fmla="*/ 0 h 1388286"/>
                <a:gd name="connsiteX0" fmla="*/ 0 w 1575171"/>
                <a:gd name="connsiteY0" fmla="*/ 1388286 h 1388286"/>
                <a:gd name="connsiteX1" fmla="*/ 33373 w 1575171"/>
                <a:gd name="connsiteY1" fmla="*/ 1141332 h 1388286"/>
                <a:gd name="connsiteX2" fmla="*/ 373770 w 1575171"/>
                <a:gd name="connsiteY2" fmla="*/ 634072 h 1388286"/>
                <a:gd name="connsiteX3" fmla="*/ 894377 w 1575171"/>
                <a:gd name="connsiteY3" fmla="*/ 293676 h 1388286"/>
                <a:gd name="connsiteX4" fmla="*/ 1241449 w 1575171"/>
                <a:gd name="connsiteY4" fmla="*/ 113465 h 1388286"/>
                <a:gd name="connsiteX5" fmla="*/ 1575171 w 1575171"/>
                <a:gd name="connsiteY5" fmla="*/ 0 h 1388286"/>
                <a:gd name="connsiteX0" fmla="*/ 17035 w 1565508"/>
                <a:gd name="connsiteY0" fmla="*/ 1394960 h 1394960"/>
                <a:gd name="connsiteX1" fmla="*/ 23710 w 1565508"/>
                <a:gd name="connsiteY1" fmla="*/ 1141332 h 1394960"/>
                <a:gd name="connsiteX2" fmla="*/ 364107 w 1565508"/>
                <a:gd name="connsiteY2" fmla="*/ 634072 h 1394960"/>
                <a:gd name="connsiteX3" fmla="*/ 884714 w 1565508"/>
                <a:gd name="connsiteY3" fmla="*/ 293676 h 1394960"/>
                <a:gd name="connsiteX4" fmla="*/ 1231786 w 1565508"/>
                <a:gd name="connsiteY4" fmla="*/ 113465 h 1394960"/>
                <a:gd name="connsiteX5" fmla="*/ 1565508 w 1565508"/>
                <a:gd name="connsiteY5" fmla="*/ 0 h 1394960"/>
                <a:gd name="connsiteX0" fmla="*/ 23395 w 1571868"/>
                <a:gd name="connsiteY0" fmla="*/ 1394960 h 1394960"/>
                <a:gd name="connsiteX1" fmla="*/ 30070 w 1571868"/>
                <a:gd name="connsiteY1" fmla="*/ 1141332 h 1394960"/>
                <a:gd name="connsiteX2" fmla="*/ 370467 w 1571868"/>
                <a:gd name="connsiteY2" fmla="*/ 634072 h 1394960"/>
                <a:gd name="connsiteX3" fmla="*/ 891074 w 1571868"/>
                <a:gd name="connsiteY3" fmla="*/ 293676 h 1394960"/>
                <a:gd name="connsiteX4" fmla="*/ 1238146 w 1571868"/>
                <a:gd name="connsiteY4" fmla="*/ 113465 h 1394960"/>
                <a:gd name="connsiteX5" fmla="*/ 1571868 w 1571868"/>
                <a:gd name="connsiteY5" fmla="*/ 0 h 1394960"/>
                <a:gd name="connsiteX0" fmla="*/ 7007 w 1593267"/>
                <a:gd name="connsiteY0" fmla="*/ 1400292 h 1400292"/>
                <a:gd name="connsiteX1" fmla="*/ 51469 w 1593267"/>
                <a:gd name="connsiteY1" fmla="*/ 1141332 h 1400292"/>
                <a:gd name="connsiteX2" fmla="*/ 391866 w 1593267"/>
                <a:gd name="connsiteY2" fmla="*/ 634072 h 1400292"/>
                <a:gd name="connsiteX3" fmla="*/ 912473 w 1593267"/>
                <a:gd name="connsiteY3" fmla="*/ 293676 h 1400292"/>
                <a:gd name="connsiteX4" fmla="*/ 1259545 w 1593267"/>
                <a:gd name="connsiteY4" fmla="*/ 113465 h 1400292"/>
                <a:gd name="connsiteX5" fmla="*/ 1593267 w 1593267"/>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905466 w 1586260"/>
                <a:gd name="connsiteY3" fmla="*/ 293676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538822 w 1586260"/>
                <a:gd name="connsiteY3" fmla="*/ 194088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146541 w 1586260"/>
                <a:gd name="connsiteY2" fmla="*/ 525430 h 1400292"/>
                <a:gd name="connsiteX3" fmla="*/ 538822 w 1586260"/>
                <a:gd name="connsiteY3" fmla="*/ 194088 h 1400292"/>
                <a:gd name="connsiteX4" fmla="*/ 1105881 w 1586260"/>
                <a:gd name="connsiteY4" fmla="*/ 31984 h 1400292"/>
                <a:gd name="connsiteX5" fmla="*/ 1586260 w 1586260"/>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548574 w 1596012"/>
                <a:gd name="connsiteY3" fmla="*/ 194088 h 1400292"/>
                <a:gd name="connsiteX4" fmla="*/ 1115633 w 1596012"/>
                <a:gd name="connsiteY4" fmla="*/ 31984 h 1400292"/>
                <a:gd name="connsiteX5" fmla="*/ 1596012 w 1596012"/>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447747 w 1596012"/>
                <a:gd name="connsiteY3" fmla="*/ 194088 h 1400292"/>
                <a:gd name="connsiteX4" fmla="*/ 1115633 w 1596012"/>
                <a:gd name="connsiteY4" fmla="*/ 31984 h 1400292"/>
                <a:gd name="connsiteX5" fmla="*/ 1596012 w 1596012"/>
                <a:gd name="connsiteY5" fmla="*/ 0 h 1400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6012" h="1400292">
                  <a:moveTo>
                    <a:pt x="9752" y="1400292"/>
                  </a:moveTo>
                  <a:cubicBezTo>
                    <a:pt x="21888" y="1334103"/>
                    <a:pt x="-16039" y="1232821"/>
                    <a:pt x="8384" y="1087011"/>
                  </a:cubicBezTo>
                  <a:cubicBezTo>
                    <a:pt x="32807" y="941201"/>
                    <a:pt x="83066" y="674251"/>
                    <a:pt x="156293" y="525430"/>
                  </a:cubicBezTo>
                  <a:cubicBezTo>
                    <a:pt x="229520" y="376609"/>
                    <a:pt x="287857" y="276329"/>
                    <a:pt x="447747" y="194088"/>
                  </a:cubicBezTo>
                  <a:cubicBezTo>
                    <a:pt x="607637" y="111847"/>
                    <a:pt x="924256" y="64332"/>
                    <a:pt x="1115633" y="31984"/>
                  </a:cubicBezTo>
                  <a:cubicBezTo>
                    <a:pt x="1307010" y="-364"/>
                    <a:pt x="1531492" y="32260"/>
                    <a:pt x="1596012" y="0"/>
                  </a:cubicBezTo>
                </a:path>
              </a:pathLst>
            </a:cu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Freeform 79"/>
            <p:cNvSpPr/>
            <p:nvPr/>
          </p:nvSpPr>
          <p:spPr>
            <a:xfrm>
              <a:off x="6883508" y="5090780"/>
              <a:ext cx="1566770" cy="1400292"/>
            </a:xfrm>
            <a:custGeom>
              <a:avLst/>
              <a:gdLst>
                <a:gd name="connsiteX0" fmla="*/ 14243 w 1562716"/>
                <a:gd name="connsiteY0" fmla="*/ 1388286 h 1388286"/>
                <a:gd name="connsiteX1" fmla="*/ 7569 w 1562716"/>
                <a:gd name="connsiteY1" fmla="*/ 1154681 h 1388286"/>
                <a:gd name="connsiteX2" fmla="*/ 87662 w 1562716"/>
                <a:gd name="connsiteY2" fmla="*/ 620724 h 1388286"/>
                <a:gd name="connsiteX3" fmla="*/ 841875 w 1562716"/>
                <a:gd name="connsiteY3" fmla="*/ 266978 h 1388286"/>
                <a:gd name="connsiteX4" fmla="*/ 1162249 w 1562716"/>
                <a:gd name="connsiteY4" fmla="*/ 146838 h 1388286"/>
                <a:gd name="connsiteX5" fmla="*/ 1562716 w 1562716"/>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50498 w 1571339"/>
                <a:gd name="connsiteY3" fmla="*/ 266978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204244 w 1571339"/>
                <a:gd name="connsiteY4" fmla="*/ 153512 h 1388286"/>
                <a:gd name="connsiteX5" fmla="*/ 1571339 w 1571339"/>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14132 w 1581227"/>
                <a:gd name="connsiteY4" fmla="*/ 153512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17923 w 1566396"/>
                <a:gd name="connsiteY0" fmla="*/ 1388286 h 1388286"/>
                <a:gd name="connsiteX1" fmla="*/ 11249 w 1566396"/>
                <a:gd name="connsiteY1" fmla="*/ 1154681 h 1388286"/>
                <a:gd name="connsiteX2" fmla="*/ 364995 w 1566396"/>
                <a:gd name="connsiteY2" fmla="*/ 634072 h 1388286"/>
                <a:gd name="connsiteX3" fmla="*/ 885602 w 1566396"/>
                <a:gd name="connsiteY3" fmla="*/ 293676 h 1388286"/>
                <a:gd name="connsiteX4" fmla="*/ 1232674 w 1566396"/>
                <a:gd name="connsiteY4" fmla="*/ 113465 h 1388286"/>
                <a:gd name="connsiteX5" fmla="*/ 1566396 w 1566396"/>
                <a:gd name="connsiteY5" fmla="*/ 0 h 1388286"/>
                <a:gd name="connsiteX0" fmla="*/ 17098 w 1592269"/>
                <a:gd name="connsiteY0" fmla="*/ 1388286 h 1388286"/>
                <a:gd name="connsiteX1" fmla="*/ 37122 w 1592269"/>
                <a:gd name="connsiteY1" fmla="*/ 1154681 h 1388286"/>
                <a:gd name="connsiteX2" fmla="*/ 390868 w 1592269"/>
                <a:gd name="connsiteY2" fmla="*/ 634072 h 1388286"/>
                <a:gd name="connsiteX3" fmla="*/ 911475 w 1592269"/>
                <a:gd name="connsiteY3" fmla="*/ 293676 h 1388286"/>
                <a:gd name="connsiteX4" fmla="*/ 1258547 w 1592269"/>
                <a:gd name="connsiteY4" fmla="*/ 113465 h 1388286"/>
                <a:gd name="connsiteX5" fmla="*/ 1592269 w 1592269"/>
                <a:gd name="connsiteY5" fmla="*/ 0 h 1388286"/>
                <a:gd name="connsiteX0" fmla="*/ 9162 w 1584333"/>
                <a:gd name="connsiteY0" fmla="*/ 1388286 h 1388286"/>
                <a:gd name="connsiteX1" fmla="*/ 29186 w 1584333"/>
                <a:gd name="connsiteY1" fmla="*/ 1154681 h 1388286"/>
                <a:gd name="connsiteX2" fmla="*/ 382932 w 1584333"/>
                <a:gd name="connsiteY2" fmla="*/ 634072 h 1388286"/>
                <a:gd name="connsiteX3" fmla="*/ 903539 w 1584333"/>
                <a:gd name="connsiteY3" fmla="*/ 293676 h 1388286"/>
                <a:gd name="connsiteX4" fmla="*/ 1250611 w 1584333"/>
                <a:gd name="connsiteY4" fmla="*/ 113465 h 1388286"/>
                <a:gd name="connsiteX5" fmla="*/ 1584333 w 1584333"/>
                <a:gd name="connsiteY5" fmla="*/ 0 h 1388286"/>
                <a:gd name="connsiteX0" fmla="*/ 347 w 1575518"/>
                <a:gd name="connsiteY0" fmla="*/ 1388286 h 1388286"/>
                <a:gd name="connsiteX1" fmla="*/ 20371 w 1575518"/>
                <a:gd name="connsiteY1" fmla="*/ 1154681 h 1388286"/>
                <a:gd name="connsiteX2" fmla="*/ 374117 w 1575518"/>
                <a:gd name="connsiteY2" fmla="*/ 634072 h 1388286"/>
                <a:gd name="connsiteX3" fmla="*/ 894724 w 1575518"/>
                <a:gd name="connsiteY3" fmla="*/ 293676 h 1388286"/>
                <a:gd name="connsiteX4" fmla="*/ 1241796 w 1575518"/>
                <a:gd name="connsiteY4" fmla="*/ 113465 h 1388286"/>
                <a:gd name="connsiteX5" fmla="*/ 1575518 w 1575518"/>
                <a:gd name="connsiteY5" fmla="*/ 0 h 1388286"/>
                <a:gd name="connsiteX0" fmla="*/ 0 w 1575171"/>
                <a:gd name="connsiteY0" fmla="*/ 1388286 h 1388286"/>
                <a:gd name="connsiteX1" fmla="*/ 33373 w 1575171"/>
                <a:gd name="connsiteY1" fmla="*/ 1141332 h 1388286"/>
                <a:gd name="connsiteX2" fmla="*/ 373770 w 1575171"/>
                <a:gd name="connsiteY2" fmla="*/ 634072 h 1388286"/>
                <a:gd name="connsiteX3" fmla="*/ 894377 w 1575171"/>
                <a:gd name="connsiteY3" fmla="*/ 293676 h 1388286"/>
                <a:gd name="connsiteX4" fmla="*/ 1241449 w 1575171"/>
                <a:gd name="connsiteY4" fmla="*/ 113465 h 1388286"/>
                <a:gd name="connsiteX5" fmla="*/ 1575171 w 1575171"/>
                <a:gd name="connsiteY5" fmla="*/ 0 h 1388286"/>
                <a:gd name="connsiteX0" fmla="*/ 17035 w 1565508"/>
                <a:gd name="connsiteY0" fmla="*/ 1394960 h 1394960"/>
                <a:gd name="connsiteX1" fmla="*/ 23710 w 1565508"/>
                <a:gd name="connsiteY1" fmla="*/ 1141332 h 1394960"/>
                <a:gd name="connsiteX2" fmla="*/ 364107 w 1565508"/>
                <a:gd name="connsiteY2" fmla="*/ 634072 h 1394960"/>
                <a:gd name="connsiteX3" fmla="*/ 884714 w 1565508"/>
                <a:gd name="connsiteY3" fmla="*/ 293676 h 1394960"/>
                <a:gd name="connsiteX4" fmla="*/ 1231786 w 1565508"/>
                <a:gd name="connsiteY4" fmla="*/ 113465 h 1394960"/>
                <a:gd name="connsiteX5" fmla="*/ 1565508 w 1565508"/>
                <a:gd name="connsiteY5" fmla="*/ 0 h 1394960"/>
                <a:gd name="connsiteX0" fmla="*/ 23395 w 1571868"/>
                <a:gd name="connsiteY0" fmla="*/ 1394960 h 1394960"/>
                <a:gd name="connsiteX1" fmla="*/ 30070 w 1571868"/>
                <a:gd name="connsiteY1" fmla="*/ 1141332 h 1394960"/>
                <a:gd name="connsiteX2" fmla="*/ 370467 w 1571868"/>
                <a:gd name="connsiteY2" fmla="*/ 634072 h 1394960"/>
                <a:gd name="connsiteX3" fmla="*/ 891074 w 1571868"/>
                <a:gd name="connsiteY3" fmla="*/ 293676 h 1394960"/>
                <a:gd name="connsiteX4" fmla="*/ 1238146 w 1571868"/>
                <a:gd name="connsiteY4" fmla="*/ 113465 h 1394960"/>
                <a:gd name="connsiteX5" fmla="*/ 1571868 w 1571868"/>
                <a:gd name="connsiteY5" fmla="*/ 0 h 1394960"/>
                <a:gd name="connsiteX0" fmla="*/ 7007 w 1593267"/>
                <a:gd name="connsiteY0" fmla="*/ 1400292 h 1400292"/>
                <a:gd name="connsiteX1" fmla="*/ 51469 w 1593267"/>
                <a:gd name="connsiteY1" fmla="*/ 1141332 h 1400292"/>
                <a:gd name="connsiteX2" fmla="*/ 391866 w 1593267"/>
                <a:gd name="connsiteY2" fmla="*/ 634072 h 1400292"/>
                <a:gd name="connsiteX3" fmla="*/ 912473 w 1593267"/>
                <a:gd name="connsiteY3" fmla="*/ 293676 h 1400292"/>
                <a:gd name="connsiteX4" fmla="*/ 1259545 w 1593267"/>
                <a:gd name="connsiteY4" fmla="*/ 113465 h 1400292"/>
                <a:gd name="connsiteX5" fmla="*/ 1593267 w 1593267"/>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905466 w 1586260"/>
                <a:gd name="connsiteY3" fmla="*/ 293676 h 1400292"/>
                <a:gd name="connsiteX4" fmla="*/ 1252538 w 1586260"/>
                <a:gd name="connsiteY4" fmla="*/ 113465 h 1400292"/>
                <a:gd name="connsiteX5" fmla="*/ 1586260 w 1586260"/>
                <a:gd name="connsiteY5" fmla="*/ 0 h 1400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60" h="1400292">
                  <a:moveTo>
                    <a:pt x="0" y="1400292"/>
                  </a:moveTo>
                  <a:cubicBezTo>
                    <a:pt x="12136" y="1334103"/>
                    <a:pt x="-19681" y="1269035"/>
                    <a:pt x="44462" y="1141332"/>
                  </a:cubicBezTo>
                  <a:cubicBezTo>
                    <a:pt x="108605" y="1013629"/>
                    <a:pt x="241358" y="775348"/>
                    <a:pt x="384859" y="634072"/>
                  </a:cubicBezTo>
                  <a:cubicBezTo>
                    <a:pt x="528360" y="492796"/>
                    <a:pt x="760853" y="380444"/>
                    <a:pt x="905466" y="293676"/>
                  </a:cubicBezTo>
                  <a:cubicBezTo>
                    <a:pt x="1050079" y="206908"/>
                    <a:pt x="1139072" y="162411"/>
                    <a:pt x="1252538" y="113465"/>
                  </a:cubicBezTo>
                  <a:cubicBezTo>
                    <a:pt x="1366004" y="64519"/>
                    <a:pt x="1521740" y="32260"/>
                    <a:pt x="1586260" y="0"/>
                  </a:cubicBezTo>
                </a:path>
              </a:pathLst>
            </a:cu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p:cNvGrpSpPr/>
          <p:nvPr/>
        </p:nvGrpSpPr>
        <p:grpSpPr>
          <a:xfrm>
            <a:off x="2563284" y="1345789"/>
            <a:ext cx="773806" cy="2754838"/>
            <a:chOff x="2563284" y="1345789"/>
            <a:chExt cx="773806" cy="2754838"/>
          </a:xfrm>
        </p:grpSpPr>
        <p:sp>
          <p:nvSpPr>
            <p:cNvPr id="169" name="Line 35"/>
            <p:cNvSpPr>
              <a:spLocks noChangeShapeType="1"/>
            </p:cNvSpPr>
            <p:nvPr/>
          </p:nvSpPr>
          <p:spPr bwMode="auto">
            <a:xfrm rot="5400000" flipH="1">
              <a:off x="2744529" y="1566414"/>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0" name="Line 36"/>
            <p:cNvSpPr>
              <a:spLocks noChangeShapeType="1"/>
            </p:cNvSpPr>
            <p:nvPr/>
          </p:nvSpPr>
          <p:spPr bwMode="auto">
            <a:xfrm rot="16200000">
              <a:off x="2744529" y="1959963"/>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1" name="Line 37"/>
            <p:cNvSpPr>
              <a:spLocks noChangeShapeType="1"/>
            </p:cNvSpPr>
            <p:nvPr/>
          </p:nvSpPr>
          <p:spPr bwMode="auto">
            <a:xfrm rot="16200000">
              <a:off x="2941303" y="1846669"/>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2" name="Line 38"/>
            <p:cNvSpPr>
              <a:spLocks noChangeShapeType="1"/>
            </p:cNvSpPr>
            <p:nvPr/>
          </p:nvSpPr>
          <p:spPr bwMode="auto">
            <a:xfrm rot="5400000" flipH="1">
              <a:off x="2744529" y="1172866"/>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3" name="Line 39"/>
            <p:cNvSpPr>
              <a:spLocks noChangeShapeType="1"/>
            </p:cNvSpPr>
            <p:nvPr/>
          </p:nvSpPr>
          <p:spPr bwMode="auto">
            <a:xfrm rot="16200000">
              <a:off x="2744529" y="1566414"/>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4" name="Line 40"/>
            <p:cNvSpPr>
              <a:spLocks noChangeShapeType="1"/>
            </p:cNvSpPr>
            <p:nvPr/>
          </p:nvSpPr>
          <p:spPr bwMode="auto">
            <a:xfrm rot="16200000">
              <a:off x="2941303" y="1453120"/>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5" name="Line 41"/>
            <p:cNvSpPr>
              <a:spLocks noChangeShapeType="1"/>
            </p:cNvSpPr>
            <p:nvPr/>
          </p:nvSpPr>
          <p:spPr bwMode="auto">
            <a:xfrm rot="5400000" flipH="1">
              <a:off x="2744529" y="1959963"/>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6" name="Line 42"/>
            <p:cNvSpPr>
              <a:spLocks noChangeShapeType="1"/>
            </p:cNvSpPr>
            <p:nvPr/>
          </p:nvSpPr>
          <p:spPr bwMode="auto">
            <a:xfrm rot="16200000">
              <a:off x="2744529" y="2353511"/>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7" name="Line 43"/>
            <p:cNvSpPr>
              <a:spLocks noChangeShapeType="1"/>
            </p:cNvSpPr>
            <p:nvPr/>
          </p:nvSpPr>
          <p:spPr bwMode="auto">
            <a:xfrm rot="16200000">
              <a:off x="2941303" y="2240217"/>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8" name="Line 44"/>
            <p:cNvSpPr>
              <a:spLocks noChangeShapeType="1"/>
            </p:cNvSpPr>
            <p:nvPr/>
          </p:nvSpPr>
          <p:spPr bwMode="auto">
            <a:xfrm rot="5400000" flipH="1">
              <a:off x="2746020" y="2359474"/>
              <a:ext cx="389076" cy="731940"/>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9" name="Line 45"/>
            <p:cNvSpPr>
              <a:spLocks noChangeShapeType="1"/>
            </p:cNvSpPr>
            <p:nvPr/>
          </p:nvSpPr>
          <p:spPr bwMode="auto">
            <a:xfrm rot="16200000">
              <a:off x="2745274" y="2749295"/>
              <a:ext cx="390567" cy="731940"/>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0" name="Line 46"/>
            <p:cNvSpPr>
              <a:spLocks noChangeShapeType="1"/>
            </p:cNvSpPr>
            <p:nvPr/>
          </p:nvSpPr>
          <p:spPr bwMode="auto">
            <a:xfrm rot="16200000">
              <a:off x="2940558" y="2636001"/>
              <a:ext cx="0" cy="591813"/>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1" name="Line 47"/>
            <p:cNvSpPr>
              <a:spLocks noChangeShapeType="1"/>
            </p:cNvSpPr>
            <p:nvPr/>
          </p:nvSpPr>
          <p:spPr bwMode="auto">
            <a:xfrm rot="5400000" flipH="1">
              <a:off x="2744529" y="2747059"/>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2" name="Line 48"/>
            <p:cNvSpPr>
              <a:spLocks noChangeShapeType="1"/>
            </p:cNvSpPr>
            <p:nvPr/>
          </p:nvSpPr>
          <p:spPr bwMode="auto">
            <a:xfrm rot="16200000">
              <a:off x="2744529" y="3140608"/>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3" name="Line 49"/>
            <p:cNvSpPr>
              <a:spLocks noChangeShapeType="1"/>
            </p:cNvSpPr>
            <p:nvPr/>
          </p:nvSpPr>
          <p:spPr bwMode="auto">
            <a:xfrm rot="16200000">
              <a:off x="2941303" y="3027313"/>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4" name="Line 50"/>
            <p:cNvSpPr>
              <a:spLocks noChangeShapeType="1"/>
            </p:cNvSpPr>
            <p:nvPr/>
          </p:nvSpPr>
          <p:spPr bwMode="auto">
            <a:xfrm rot="5400000" flipH="1">
              <a:off x="2744529" y="3140608"/>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5" name="Line 51"/>
            <p:cNvSpPr>
              <a:spLocks noChangeShapeType="1"/>
            </p:cNvSpPr>
            <p:nvPr/>
          </p:nvSpPr>
          <p:spPr bwMode="auto">
            <a:xfrm rot="16200000">
              <a:off x="2744529" y="3534156"/>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6" name="Line 52"/>
            <p:cNvSpPr>
              <a:spLocks noChangeShapeType="1"/>
            </p:cNvSpPr>
            <p:nvPr/>
          </p:nvSpPr>
          <p:spPr bwMode="auto">
            <a:xfrm rot="16200000">
              <a:off x="2941303" y="3420862"/>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3" name="Line 38"/>
            <p:cNvSpPr>
              <a:spLocks noChangeShapeType="1"/>
            </p:cNvSpPr>
            <p:nvPr/>
          </p:nvSpPr>
          <p:spPr bwMode="auto">
            <a:xfrm rot="5400000" flipH="1">
              <a:off x="2365405" y="1609160"/>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4" name="Line 38"/>
            <p:cNvSpPr>
              <a:spLocks noChangeShapeType="1"/>
            </p:cNvSpPr>
            <p:nvPr/>
          </p:nvSpPr>
          <p:spPr bwMode="auto">
            <a:xfrm rot="5400000" flipH="1">
              <a:off x="2574040" y="1403378"/>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7" name="Line 38"/>
            <p:cNvSpPr>
              <a:spLocks noChangeShapeType="1"/>
            </p:cNvSpPr>
            <p:nvPr/>
          </p:nvSpPr>
          <p:spPr bwMode="auto">
            <a:xfrm rot="5400000" flipH="1">
              <a:off x="2160656" y="1784545"/>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8" name="Line 38"/>
            <p:cNvSpPr>
              <a:spLocks noChangeShapeType="1"/>
            </p:cNvSpPr>
            <p:nvPr/>
          </p:nvSpPr>
          <p:spPr bwMode="auto">
            <a:xfrm rot="5400000" flipH="1">
              <a:off x="1971280" y="2015488"/>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9" name="Line 38"/>
            <p:cNvSpPr>
              <a:spLocks noChangeShapeType="1"/>
            </p:cNvSpPr>
            <p:nvPr/>
          </p:nvSpPr>
          <p:spPr bwMode="auto">
            <a:xfrm rot="5400000" flipH="1">
              <a:off x="1771040" y="2227492"/>
              <a:ext cx="2354496" cy="652376"/>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1" name="Line 38"/>
            <p:cNvSpPr>
              <a:spLocks noChangeShapeType="1"/>
            </p:cNvSpPr>
            <p:nvPr/>
          </p:nvSpPr>
          <p:spPr bwMode="auto">
            <a:xfrm rot="5400000" flipH="1">
              <a:off x="2367990" y="2021827"/>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2" name="Line 38"/>
            <p:cNvSpPr>
              <a:spLocks noChangeShapeType="1"/>
            </p:cNvSpPr>
            <p:nvPr/>
          </p:nvSpPr>
          <p:spPr bwMode="auto">
            <a:xfrm rot="5400000" flipH="1">
              <a:off x="2576625" y="1816045"/>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3" name="Line 38"/>
            <p:cNvSpPr>
              <a:spLocks noChangeShapeType="1"/>
            </p:cNvSpPr>
            <p:nvPr/>
          </p:nvSpPr>
          <p:spPr bwMode="auto">
            <a:xfrm rot="5400000" flipH="1">
              <a:off x="2163241" y="2197212"/>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4" name="Line 38"/>
            <p:cNvSpPr>
              <a:spLocks noChangeShapeType="1"/>
            </p:cNvSpPr>
            <p:nvPr/>
          </p:nvSpPr>
          <p:spPr bwMode="auto">
            <a:xfrm rot="5400000" flipH="1">
              <a:off x="1973865" y="2428155"/>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7" name="Line 38"/>
            <p:cNvSpPr>
              <a:spLocks noChangeShapeType="1"/>
            </p:cNvSpPr>
            <p:nvPr/>
          </p:nvSpPr>
          <p:spPr bwMode="auto">
            <a:xfrm rot="5400000" flipH="1">
              <a:off x="2360088" y="2436525"/>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8" name="Line 38"/>
            <p:cNvSpPr>
              <a:spLocks noChangeShapeType="1"/>
            </p:cNvSpPr>
            <p:nvPr/>
          </p:nvSpPr>
          <p:spPr bwMode="auto">
            <a:xfrm rot="5400000" flipH="1">
              <a:off x="2568723" y="2230743"/>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9" name="Line 38"/>
            <p:cNvSpPr>
              <a:spLocks noChangeShapeType="1"/>
            </p:cNvSpPr>
            <p:nvPr/>
          </p:nvSpPr>
          <p:spPr bwMode="auto">
            <a:xfrm rot="5400000" flipH="1">
              <a:off x="2155339" y="2611910"/>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24" name="Line 38"/>
            <p:cNvSpPr>
              <a:spLocks noChangeShapeType="1"/>
            </p:cNvSpPr>
            <p:nvPr/>
          </p:nvSpPr>
          <p:spPr bwMode="auto">
            <a:xfrm rot="5400000" flipH="1">
              <a:off x="2391495" y="2826933"/>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25" name="Line 38"/>
            <p:cNvSpPr>
              <a:spLocks noChangeShapeType="1"/>
            </p:cNvSpPr>
            <p:nvPr/>
          </p:nvSpPr>
          <p:spPr bwMode="auto">
            <a:xfrm rot="5400000" flipH="1">
              <a:off x="2600130" y="2621151"/>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0" name="Line 38"/>
            <p:cNvSpPr>
              <a:spLocks noChangeShapeType="1"/>
            </p:cNvSpPr>
            <p:nvPr/>
          </p:nvSpPr>
          <p:spPr bwMode="auto">
            <a:xfrm rot="16200000" flipH="1" flipV="1">
              <a:off x="2361071" y="3136042"/>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1" name="Line 38"/>
            <p:cNvSpPr>
              <a:spLocks noChangeShapeType="1"/>
            </p:cNvSpPr>
            <p:nvPr/>
          </p:nvSpPr>
          <p:spPr bwMode="auto">
            <a:xfrm rot="16200000" flipH="1" flipV="1">
              <a:off x="2569706" y="3337352"/>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2" name="Line 38"/>
            <p:cNvSpPr>
              <a:spLocks noChangeShapeType="1"/>
            </p:cNvSpPr>
            <p:nvPr/>
          </p:nvSpPr>
          <p:spPr bwMode="auto">
            <a:xfrm rot="16200000" flipH="1" flipV="1">
              <a:off x="2156322" y="2933794"/>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3" name="Line 38"/>
            <p:cNvSpPr>
              <a:spLocks noChangeShapeType="1"/>
            </p:cNvSpPr>
            <p:nvPr/>
          </p:nvSpPr>
          <p:spPr bwMode="auto">
            <a:xfrm rot="16200000" flipH="1" flipV="1">
              <a:off x="1966946" y="2752894"/>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4" name="Line 38"/>
            <p:cNvSpPr>
              <a:spLocks noChangeShapeType="1"/>
            </p:cNvSpPr>
            <p:nvPr/>
          </p:nvSpPr>
          <p:spPr bwMode="auto">
            <a:xfrm rot="16200000" flipH="1" flipV="1">
              <a:off x="1766706" y="2563733"/>
              <a:ext cx="2354496" cy="652376"/>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2" name="Line 38"/>
            <p:cNvSpPr>
              <a:spLocks noChangeShapeType="1"/>
            </p:cNvSpPr>
            <p:nvPr/>
          </p:nvSpPr>
          <p:spPr bwMode="auto">
            <a:xfrm rot="16200000" flipH="1" flipV="1">
              <a:off x="2370390" y="2739465"/>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3" name="Line 38"/>
            <p:cNvSpPr>
              <a:spLocks noChangeShapeType="1"/>
            </p:cNvSpPr>
            <p:nvPr/>
          </p:nvSpPr>
          <p:spPr bwMode="auto">
            <a:xfrm rot="16200000" flipH="1" flipV="1">
              <a:off x="2579025" y="2940775"/>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4" name="Line 38"/>
            <p:cNvSpPr>
              <a:spLocks noChangeShapeType="1"/>
            </p:cNvSpPr>
            <p:nvPr/>
          </p:nvSpPr>
          <p:spPr bwMode="auto">
            <a:xfrm rot="16200000" flipH="1" flipV="1">
              <a:off x="2165641" y="2537217"/>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5" name="Line 38"/>
            <p:cNvSpPr>
              <a:spLocks noChangeShapeType="1"/>
            </p:cNvSpPr>
            <p:nvPr/>
          </p:nvSpPr>
          <p:spPr bwMode="auto">
            <a:xfrm rot="16200000" flipH="1" flipV="1">
              <a:off x="1976265" y="2356317"/>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8" name="Line 38"/>
            <p:cNvSpPr>
              <a:spLocks noChangeShapeType="1"/>
            </p:cNvSpPr>
            <p:nvPr/>
          </p:nvSpPr>
          <p:spPr bwMode="auto">
            <a:xfrm rot="16200000" flipH="1" flipV="1">
              <a:off x="2374929" y="2356672"/>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9" name="Line 38"/>
            <p:cNvSpPr>
              <a:spLocks noChangeShapeType="1"/>
            </p:cNvSpPr>
            <p:nvPr/>
          </p:nvSpPr>
          <p:spPr bwMode="auto">
            <a:xfrm rot="16200000" flipH="1" flipV="1">
              <a:off x="2583564" y="2557982"/>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0" name="Line 38"/>
            <p:cNvSpPr>
              <a:spLocks noChangeShapeType="1"/>
            </p:cNvSpPr>
            <p:nvPr/>
          </p:nvSpPr>
          <p:spPr bwMode="auto">
            <a:xfrm rot="16200000" flipH="1" flipV="1">
              <a:off x="2170180" y="2154424"/>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4" name="Line 38"/>
            <p:cNvSpPr>
              <a:spLocks noChangeShapeType="1"/>
            </p:cNvSpPr>
            <p:nvPr/>
          </p:nvSpPr>
          <p:spPr bwMode="auto">
            <a:xfrm rot="16200000" flipH="1" flipV="1">
              <a:off x="2322374" y="1979955"/>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5" name="Line 38"/>
            <p:cNvSpPr>
              <a:spLocks noChangeShapeType="1"/>
            </p:cNvSpPr>
            <p:nvPr/>
          </p:nvSpPr>
          <p:spPr bwMode="auto">
            <a:xfrm rot="16200000" flipH="1" flipV="1">
              <a:off x="2531009" y="2181265"/>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9" name="Line 38"/>
            <p:cNvSpPr>
              <a:spLocks noChangeShapeType="1"/>
            </p:cNvSpPr>
            <p:nvPr/>
          </p:nvSpPr>
          <p:spPr bwMode="auto">
            <a:xfrm rot="16200000" flipH="1" flipV="1">
              <a:off x="2529195" y="1758199"/>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20" name="Group 19"/>
          <p:cNvGrpSpPr/>
          <p:nvPr/>
        </p:nvGrpSpPr>
        <p:grpSpPr>
          <a:xfrm>
            <a:off x="3331311" y="1350521"/>
            <a:ext cx="668587" cy="2361290"/>
            <a:chOff x="3331311" y="1350521"/>
            <a:chExt cx="773806" cy="2361290"/>
          </a:xfrm>
        </p:grpSpPr>
        <p:sp>
          <p:nvSpPr>
            <p:cNvPr id="402" name="Line 35"/>
            <p:cNvSpPr>
              <a:spLocks noChangeShapeType="1"/>
            </p:cNvSpPr>
            <p:nvPr/>
          </p:nvSpPr>
          <p:spPr bwMode="auto">
            <a:xfrm rot="5400000" flipH="1">
              <a:off x="3512556" y="1571146"/>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3" name="Line 36"/>
            <p:cNvSpPr>
              <a:spLocks noChangeShapeType="1"/>
            </p:cNvSpPr>
            <p:nvPr/>
          </p:nvSpPr>
          <p:spPr bwMode="auto">
            <a:xfrm rot="16200000">
              <a:off x="3512556" y="196469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4" name="Line 37"/>
            <p:cNvSpPr>
              <a:spLocks noChangeShapeType="1"/>
            </p:cNvSpPr>
            <p:nvPr/>
          </p:nvSpPr>
          <p:spPr bwMode="auto">
            <a:xfrm rot="16200000">
              <a:off x="3709330" y="1851401"/>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5" name="Line 38"/>
            <p:cNvSpPr>
              <a:spLocks noChangeShapeType="1"/>
            </p:cNvSpPr>
            <p:nvPr/>
          </p:nvSpPr>
          <p:spPr bwMode="auto">
            <a:xfrm rot="5400000" flipH="1">
              <a:off x="3512556" y="1177598"/>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6" name="Line 39"/>
            <p:cNvSpPr>
              <a:spLocks noChangeShapeType="1"/>
            </p:cNvSpPr>
            <p:nvPr/>
          </p:nvSpPr>
          <p:spPr bwMode="auto">
            <a:xfrm rot="16200000">
              <a:off x="3512556" y="1571146"/>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7" name="Line 40"/>
            <p:cNvSpPr>
              <a:spLocks noChangeShapeType="1"/>
            </p:cNvSpPr>
            <p:nvPr/>
          </p:nvSpPr>
          <p:spPr bwMode="auto">
            <a:xfrm rot="16200000">
              <a:off x="3709330" y="1457852"/>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8" name="Line 41"/>
            <p:cNvSpPr>
              <a:spLocks noChangeShapeType="1"/>
            </p:cNvSpPr>
            <p:nvPr/>
          </p:nvSpPr>
          <p:spPr bwMode="auto">
            <a:xfrm rot="5400000" flipH="1">
              <a:off x="3512556" y="196469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9" name="Line 42"/>
            <p:cNvSpPr>
              <a:spLocks noChangeShapeType="1"/>
            </p:cNvSpPr>
            <p:nvPr/>
          </p:nvSpPr>
          <p:spPr bwMode="auto">
            <a:xfrm rot="16200000">
              <a:off x="3512556" y="2358243"/>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0" name="Line 43"/>
            <p:cNvSpPr>
              <a:spLocks noChangeShapeType="1"/>
            </p:cNvSpPr>
            <p:nvPr/>
          </p:nvSpPr>
          <p:spPr bwMode="auto">
            <a:xfrm rot="16200000">
              <a:off x="3709330" y="2244949"/>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1" name="Line 44"/>
            <p:cNvSpPr>
              <a:spLocks noChangeShapeType="1"/>
            </p:cNvSpPr>
            <p:nvPr/>
          </p:nvSpPr>
          <p:spPr bwMode="auto">
            <a:xfrm rot="5400000" flipH="1">
              <a:off x="3514047" y="2364206"/>
              <a:ext cx="389076"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2" name="Line 45"/>
            <p:cNvSpPr>
              <a:spLocks noChangeShapeType="1"/>
            </p:cNvSpPr>
            <p:nvPr/>
          </p:nvSpPr>
          <p:spPr bwMode="auto">
            <a:xfrm rot="16200000">
              <a:off x="3513301" y="2754027"/>
              <a:ext cx="390567"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3" name="Line 46"/>
            <p:cNvSpPr>
              <a:spLocks noChangeShapeType="1"/>
            </p:cNvSpPr>
            <p:nvPr/>
          </p:nvSpPr>
          <p:spPr bwMode="auto">
            <a:xfrm rot="16200000">
              <a:off x="3708585" y="2640733"/>
              <a:ext cx="0" cy="591813"/>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4" name="Line 47"/>
            <p:cNvSpPr>
              <a:spLocks noChangeShapeType="1"/>
            </p:cNvSpPr>
            <p:nvPr/>
          </p:nvSpPr>
          <p:spPr bwMode="auto">
            <a:xfrm rot="5400000" flipH="1">
              <a:off x="3512556" y="2751791"/>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5" name="Line 48"/>
            <p:cNvSpPr>
              <a:spLocks noChangeShapeType="1"/>
            </p:cNvSpPr>
            <p:nvPr/>
          </p:nvSpPr>
          <p:spPr bwMode="auto">
            <a:xfrm rot="16200000">
              <a:off x="3512556" y="3145340"/>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6" name="Line 49"/>
            <p:cNvSpPr>
              <a:spLocks noChangeShapeType="1"/>
            </p:cNvSpPr>
            <p:nvPr/>
          </p:nvSpPr>
          <p:spPr bwMode="auto">
            <a:xfrm rot="16200000">
              <a:off x="3709330" y="3032045"/>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0" name="Line 38"/>
            <p:cNvSpPr>
              <a:spLocks noChangeShapeType="1"/>
            </p:cNvSpPr>
            <p:nvPr/>
          </p:nvSpPr>
          <p:spPr bwMode="auto">
            <a:xfrm rot="5400000" flipH="1">
              <a:off x="3133432" y="1613892"/>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1" name="Line 38"/>
            <p:cNvSpPr>
              <a:spLocks noChangeShapeType="1"/>
            </p:cNvSpPr>
            <p:nvPr/>
          </p:nvSpPr>
          <p:spPr bwMode="auto">
            <a:xfrm rot="5400000" flipH="1">
              <a:off x="3342067" y="1408110"/>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2" name="Line 38"/>
            <p:cNvSpPr>
              <a:spLocks noChangeShapeType="1"/>
            </p:cNvSpPr>
            <p:nvPr/>
          </p:nvSpPr>
          <p:spPr bwMode="auto">
            <a:xfrm rot="5400000" flipH="1">
              <a:off x="2928683" y="1789277"/>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3" name="Line 38"/>
            <p:cNvSpPr>
              <a:spLocks noChangeShapeType="1"/>
            </p:cNvSpPr>
            <p:nvPr/>
          </p:nvSpPr>
          <p:spPr bwMode="auto">
            <a:xfrm rot="5400000" flipH="1">
              <a:off x="2739307" y="2020220"/>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5" name="Line 38"/>
            <p:cNvSpPr>
              <a:spLocks noChangeShapeType="1"/>
            </p:cNvSpPr>
            <p:nvPr/>
          </p:nvSpPr>
          <p:spPr bwMode="auto">
            <a:xfrm rot="5400000" flipH="1">
              <a:off x="3136017" y="202655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6" name="Line 38"/>
            <p:cNvSpPr>
              <a:spLocks noChangeShapeType="1"/>
            </p:cNvSpPr>
            <p:nvPr/>
          </p:nvSpPr>
          <p:spPr bwMode="auto">
            <a:xfrm rot="5400000" flipH="1">
              <a:off x="3344652" y="182077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7" name="Line 38"/>
            <p:cNvSpPr>
              <a:spLocks noChangeShapeType="1"/>
            </p:cNvSpPr>
            <p:nvPr/>
          </p:nvSpPr>
          <p:spPr bwMode="auto">
            <a:xfrm rot="5400000" flipH="1">
              <a:off x="2931268" y="2201944"/>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9" name="Line 38"/>
            <p:cNvSpPr>
              <a:spLocks noChangeShapeType="1"/>
            </p:cNvSpPr>
            <p:nvPr/>
          </p:nvSpPr>
          <p:spPr bwMode="auto">
            <a:xfrm rot="5400000" flipH="1">
              <a:off x="3128115" y="244125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30" name="Line 38"/>
            <p:cNvSpPr>
              <a:spLocks noChangeShapeType="1"/>
            </p:cNvSpPr>
            <p:nvPr/>
          </p:nvSpPr>
          <p:spPr bwMode="auto">
            <a:xfrm rot="5400000" flipH="1">
              <a:off x="3336750" y="2235475"/>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33" name="Line 38"/>
            <p:cNvSpPr>
              <a:spLocks noChangeShapeType="1"/>
            </p:cNvSpPr>
            <p:nvPr/>
          </p:nvSpPr>
          <p:spPr bwMode="auto">
            <a:xfrm rot="5400000" flipH="1">
              <a:off x="3368157" y="2625883"/>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39" name="Line 38"/>
            <p:cNvSpPr>
              <a:spLocks noChangeShapeType="1"/>
            </p:cNvSpPr>
            <p:nvPr/>
          </p:nvSpPr>
          <p:spPr bwMode="auto">
            <a:xfrm rot="16200000" flipH="1" flipV="1">
              <a:off x="3138417" y="274419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0" name="Line 38"/>
            <p:cNvSpPr>
              <a:spLocks noChangeShapeType="1"/>
            </p:cNvSpPr>
            <p:nvPr/>
          </p:nvSpPr>
          <p:spPr bwMode="auto">
            <a:xfrm rot="16200000" flipH="1" flipV="1">
              <a:off x="3347052" y="294550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1" name="Line 38"/>
            <p:cNvSpPr>
              <a:spLocks noChangeShapeType="1"/>
            </p:cNvSpPr>
            <p:nvPr/>
          </p:nvSpPr>
          <p:spPr bwMode="auto">
            <a:xfrm rot="16200000" flipH="1" flipV="1">
              <a:off x="2933668" y="2541949"/>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2" name="Line 38"/>
            <p:cNvSpPr>
              <a:spLocks noChangeShapeType="1"/>
            </p:cNvSpPr>
            <p:nvPr/>
          </p:nvSpPr>
          <p:spPr bwMode="auto">
            <a:xfrm rot="16200000" flipH="1" flipV="1">
              <a:off x="2744292" y="2361049"/>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3" name="Line 38"/>
            <p:cNvSpPr>
              <a:spLocks noChangeShapeType="1"/>
            </p:cNvSpPr>
            <p:nvPr/>
          </p:nvSpPr>
          <p:spPr bwMode="auto">
            <a:xfrm rot="16200000" flipH="1" flipV="1">
              <a:off x="3142956" y="2361404"/>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4" name="Line 38"/>
            <p:cNvSpPr>
              <a:spLocks noChangeShapeType="1"/>
            </p:cNvSpPr>
            <p:nvPr/>
          </p:nvSpPr>
          <p:spPr bwMode="auto">
            <a:xfrm rot="16200000" flipH="1" flipV="1">
              <a:off x="3351591" y="2562714"/>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5" name="Line 38"/>
            <p:cNvSpPr>
              <a:spLocks noChangeShapeType="1"/>
            </p:cNvSpPr>
            <p:nvPr/>
          </p:nvSpPr>
          <p:spPr bwMode="auto">
            <a:xfrm rot="16200000" flipH="1" flipV="1">
              <a:off x="2938207" y="2159156"/>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6" name="Line 38"/>
            <p:cNvSpPr>
              <a:spLocks noChangeShapeType="1"/>
            </p:cNvSpPr>
            <p:nvPr/>
          </p:nvSpPr>
          <p:spPr bwMode="auto">
            <a:xfrm rot="16200000" flipH="1" flipV="1">
              <a:off x="3090401" y="198468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7" name="Line 38"/>
            <p:cNvSpPr>
              <a:spLocks noChangeShapeType="1"/>
            </p:cNvSpPr>
            <p:nvPr/>
          </p:nvSpPr>
          <p:spPr bwMode="auto">
            <a:xfrm rot="16200000" flipH="1" flipV="1">
              <a:off x="3299036" y="218599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8" name="Line 38"/>
            <p:cNvSpPr>
              <a:spLocks noChangeShapeType="1"/>
            </p:cNvSpPr>
            <p:nvPr/>
          </p:nvSpPr>
          <p:spPr bwMode="auto">
            <a:xfrm rot="16200000" flipH="1" flipV="1">
              <a:off x="3297222" y="1762931"/>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8" name="Group 7"/>
          <p:cNvGrpSpPr/>
          <p:nvPr/>
        </p:nvGrpSpPr>
        <p:grpSpPr>
          <a:xfrm>
            <a:off x="4793790" y="1369718"/>
            <a:ext cx="771992" cy="2356558"/>
            <a:chOff x="4793790" y="1369718"/>
            <a:chExt cx="771992" cy="2356558"/>
          </a:xfrm>
        </p:grpSpPr>
        <p:sp>
          <p:nvSpPr>
            <p:cNvPr id="455" name="Line 35"/>
            <p:cNvSpPr>
              <a:spLocks noChangeShapeType="1"/>
            </p:cNvSpPr>
            <p:nvPr/>
          </p:nvSpPr>
          <p:spPr bwMode="auto">
            <a:xfrm rot="5400000" flipH="1">
              <a:off x="4973221" y="1585611"/>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56" name="Line 36"/>
            <p:cNvSpPr>
              <a:spLocks noChangeShapeType="1"/>
            </p:cNvSpPr>
            <p:nvPr/>
          </p:nvSpPr>
          <p:spPr bwMode="auto">
            <a:xfrm rot="16200000">
              <a:off x="4973221" y="1979160"/>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57" name="Line 37"/>
            <p:cNvSpPr>
              <a:spLocks noChangeShapeType="1"/>
            </p:cNvSpPr>
            <p:nvPr/>
          </p:nvSpPr>
          <p:spPr bwMode="auto">
            <a:xfrm rot="16200000">
              <a:off x="5169995" y="1865866"/>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2" name="Line 42"/>
            <p:cNvSpPr>
              <a:spLocks noChangeShapeType="1"/>
            </p:cNvSpPr>
            <p:nvPr/>
          </p:nvSpPr>
          <p:spPr bwMode="auto">
            <a:xfrm rot="16200000">
              <a:off x="4973221" y="2372708"/>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4" name="Line 44"/>
            <p:cNvSpPr>
              <a:spLocks noChangeShapeType="1"/>
            </p:cNvSpPr>
            <p:nvPr/>
          </p:nvSpPr>
          <p:spPr bwMode="auto">
            <a:xfrm rot="5400000" flipH="1">
              <a:off x="4974712" y="2378671"/>
              <a:ext cx="389076"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5" name="Line 45"/>
            <p:cNvSpPr>
              <a:spLocks noChangeShapeType="1"/>
            </p:cNvSpPr>
            <p:nvPr/>
          </p:nvSpPr>
          <p:spPr bwMode="auto">
            <a:xfrm rot="16200000">
              <a:off x="4973966" y="2768492"/>
              <a:ext cx="390567"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6" name="Line 46"/>
            <p:cNvSpPr>
              <a:spLocks noChangeShapeType="1"/>
            </p:cNvSpPr>
            <p:nvPr/>
          </p:nvSpPr>
          <p:spPr bwMode="auto">
            <a:xfrm rot="16200000">
              <a:off x="5169250" y="2655198"/>
              <a:ext cx="0" cy="591813"/>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7" name="Line 47"/>
            <p:cNvSpPr>
              <a:spLocks noChangeShapeType="1"/>
            </p:cNvSpPr>
            <p:nvPr/>
          </p:nvSpPr>
          <p:spPr bwMode="auto">
            <a:xfrm rot="5400000" flipH="1">
              <a:off x="4973221" y="2766256"/>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8" name="Line 48"/>
            <p:cNvSpPr>
              <a:spLocks noChangeShapeType="1"/>
            </p:cNvSpPr>
            <p:nvPr/>
          </p:nvSpPr>
          <p:spPr bwMode="auto">
            <a:xfrm rot="16200000">
              <a:off x="4973221" y="315980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9" name="Line 49"/>
            <p:cNvSpPr>
              <a:spLocks noChangeShapeType="1"/>
            </p:cNvSpPr>
            <p:nvPr/>
          </p:nvSpPr>
          <p:spPr bwMode="auto">
            <a:xfrm rot="16200000">
              <a:off x="5169995" y="3046510"/>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4" name="Line 38"/>
            <p:cNvSpPr>
              <a:spLocks noChangeShapeType="1"/>
            </p:cNvSpPr>
            <p:nvPr/>
          </p:nvSpPr>
          <p:spPr bwMode="auto">
            <a:xfrm rot="5400000" flipH="1">
              <a:off x="4802732" y="1422575"/>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5" name="Line 38"/>
            <p:cNvSpPr>
              <a:spLocks noChangeShapeType="1"/>
            </p:cNvSpPr>
            <p:nvPr/>
          </p:nvSpPr>
          <p:spPr bwMode="auto">
            <a:xfrm rot="5400000" flipH="1">
              <a:off x="4389348" y="1803742"/>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6" name="Line 38"/>
            <p:cNvSpPr>
              <a:spLocks noChangeShapeType="1"/>
            </p:cNvSpPr>
            <p:nvPr/>
          </p:nvSpPr>
          <p:spPr bwMode="auto">
            <a:xfrm rot="5400000" flipH="1">
              <a:off x="4199972" y="2034685"/>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8" name="Line 38"/>
            <p:cNvSpPr>
              <a:spLocks noChangeShapeType="1"/>
            </p:cNvSpPr>
            <p:nvPr/>
          </p:nvSpPr>
          <p:spPr bwMode="auto">
            <a:xfrm rot="5400000" flipH="1">
              <a:off x="4596682" y="2041024"/>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9" name="Line 38"/>
            <p:cNvSpPr>
              <a:spLocks noChangeShapeType="1"/>
            </p:cNvSpPr>
            <p:nvPr/>
          </p:nvSpPr>
          <p:spPr bwMode="auto">
            <a:xfrm rot="5400000" flipH="1">
              <a:off x="4805317" y="1835242"/>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0" name="Line 38"/>
            <p:cNvSpPr>
              <a:spLocks noChangeShapeType="1"/>
            </p:cNvSpPr>
            <p:nvPr/>
          </p:nvSpPr>
          <p:spPr bwMode="auto">
            <a:xfrm rot="5400000" flipH="1">
              <a:off x="4391933" y="2216409"/>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2" name="Line 38"/>
            <p:cNvSpPr>
              <a:spLocks noChangeShapeType="1"/>
            </p:cNvSpPr>
            <p:nvPr/>
          </p:nvSpPr>
          <p:spPr bwMode="auto">
            <a:xfrm rot="5400000" flipH="1">
              <a:off x="4588780" y="2455722"/>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3" name="Line 38"/>
            <p:cNvSpPr>
              <a:spLocks noChangeShapeType="1"/>
            </p:cNvSpPr>
            <p:nvPr/>
          </p:nvSpPr>
          <p:spPr bwMode="auto">
            <a:xfrm rot="5400000" flipH="1">
              <a:off x="4797415" y="2249940"/>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6" name="Line 38"/>
            <p:cNvSpPr>
              <a:spLocks noChangeShapeType="1"/>
            </p:cNvSpPr>
            <p:nvPr/>
          </p:nvSpPr>
          <p:spPr bwMode="auto">
            <a:xfrm rot="5400000" flipH="1">
              <a:off x="4828822" y="2640348"/>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93" name="Line 38"/>
            <p:cNvSpPr>
              <a:spLocks noChangeShapeType="1"/>
            </p:cNvSpPr>
            <p:nvPr/>
          </p:nvSpPr>
          <p:spPr bwMode="auto">
            <a:xfrm rot="16200000" flipH="1" flipV="1">
              <a:off x="4807717" y="2959972"/>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94" name="Line 38"/>
            <p:cNvSpPr>
              <a:spLocks noChangeShapeType="1"/>
            </p:cNvSpPr>
            <p:nvPr/>
          </p:nvSpPr>
          <p:spPr bwMode="auto">
            <a:xfrm rot="16200000" flipH="1" flipV="1">
              <a:off x="4394333" y="2556414"/>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96" name="Line 38"/>
            <p:cNvSpPr>
              <a:spLocks noChangeShapeType="1"/>
            </p:cNvSpPr>
            <p:nvPr/>
          </p:nvSpPr>
          <p:spPr bwMode="auto">
            <a:xfrm rot="16200000" flipH="1" flipV="1">
              <a:off x="4603621" y="237586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00" name="Line 38"/>
            <p:cNvSpPr>
              <a:spLocks noChangeShapeType="1"/>
            </p:cNvSpPr>
            <p:nvPr/>
          </p:nvSpPr>
          <p:spPr bwMode="auto">
            <a:xfrm rot="16200000" flipH="1" flipV="1">
              <a:off x="4759701" y="2200462"/>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28" name="Group 27"/>
          <p:cNvGrpSpPr/>
          <p:nvPr/>
        </p:nvGrpSpPr>
        <p:grpSpPr>
          <a:xfrm>
            <a:off x="4017000" y="1357257"/>
            <a:ext cx="784256" cy="2387954"/>
            <a:chOff x="4017000" y="1357257"/>
            <a:chExt cx="784256" cy="2387954"/>
          </a:xfrm>
        </p:grpSpPr>
        <p:sp>
          <p:nvSpPr>
            <p:cNvPr id="575" name="Line 36"/>
            <p:cNvSpPr>
              <a:spLocks noChangeShapeType="1"/>
            </p:cNvSpPr>
            <p:nvPr/>
          </p:nvSpPr>
          <p:spPr bwMode="auto">
            <a:xfrm rot="5400000" flipH="1">
              <a:off x="4216013" y="1604547"/>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76" name="Line 37"/>
            <p:cNvSpPr>
              <a:spLocks noChangeShapeType="1"/>
            </p:cNvSpPr>
            <p:nvPr/>
          </p:nvSpPr>
          <p:spPr bwMode="auto">
            <a:xfrm rot="5400000" flipH="1">
              <a:off x="4412787" y="1491253"/>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78" name="Line 39"/>
            <p:cNvSpPr>
              <a:spLocks noChangeShapeType="1"/>
            </p:cNvSpPr>
            <p:nvPr/>
          </p:nvSpPr>
          <p:spPr bwMode="auto">
            <a:xfrm rot="5400000" flipH="1">
              <a:off x="4216013" y="1210998"/>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0" name="Line 41"/>
            <p:cNvSpPr>
              <a:spLocks noChangeShapeType="1"/>
            </p:cNvSpPr>
            <p:nvPr/>
          </p:nvSpPr>
          <p:spPr bwMode="auto">
            <a:xfrm rot="16200000">
              <a:off x="4216013" y="1604547"/>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1" name="Line 42"/>
            <p:cNvSpPr>
              <a:spLocks noChangeShapeType="1"/>
            </p:cNvSpPr>
            <p:nvPr/>
          </p:nvSpPr>
          <p:spPr bwMode="auto">
            <a:xfrm rot="5400000" flipH="1">
              <a:off x="4216013" y="199809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2" name="Line 43"/>
            <p:cNvSpPr>
              <a:spLocks noChangeShapeType="1"/>
            </p:cNvSpPr>
            <p:nvPr/>
          </p:nvSpPr>
          <p:spPr bwMode="auto">
            <a:xfrm rot="5400000" flipH="1">
              <a:off x="4412787" y="1884801"/>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3" name="Line 44"/>
            <p:cNvSpPr>
              <a:spLocks noChangeShapeType="1"/>
            </p:cNvSpPr>
            <p:nvPr/>
          </p:nvSpPr>
          <p:spPr bwMode="auto">
            <a:xfrm rot="16200000">
              <a:off x="4218994" y="2004058"/>
              <a:ext cx="389076"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4" name="Line 45"/>
            <p:cNvSpPr>
              <a:spLocks noChangeShapeType="1"/>
            </p:cNvSpPr>
            <p:nvPr/>
          </p:nvSpPr>
          <p:spPr bwMode="auto">
            <a:xfrm rot="5400000" flipH="1">
              <a:off x="4218249" y="2393879"/>
              <a:ext cx="390567"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5" name="Line 46"/>
            <p:cNvSpPr>
              <a:spLocks noChangeShapeType="1"/>
            </p:cNvSpPr>
            <p:nvPr/>
          </p:nvSpPr>
          <p:spPr bwMode="auto">
            <a:xfrm rot="5400000" flipH="1">
              <a:off x="4413532" y="2280585"/>
              <a:ext cx="0" cy="591813"/>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6" name="Line 47"/>
            <p:cNvSpPr>
              <a:spLocks noChangeShapeType="1"/>
            </p:cNvSpPr>
            <p:nvPr/>
          </p:nvSpPr>
          <p:spPr bwMode="auto">
            <a:xfrm rot="16200000">
              <a:off x="4216013" y="2391643"/>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7" name="Line 48"/>
            <p:cNvSpPr>
              <a:spLocks noChangeShapeType="1"/>
            </p:cNvSpPr>
            <p:nvPr/>
          </p:nvSpPr>
          <p:spPr bwMode="auto">
            <a:xfrm rot="5400000" flipH="1">
              <a:off x="4216013" y="2785192"/>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8" name="Line 49"/>
            <p:cNvSpPr>
              <a:spLocks noChangeShapeType="1"/>
            </p:cNvSpPr>
            <p:nvPr/>
          </p:nvSpPr>
          <p:spPr bwMode="auto">
            <a:xfrm rot="5400000" flipH="1">
              <a:off x="4412787" y="2671897"/>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9" name="Line 50"/>
            <p:cNvSpPr>
              <a:spLocks noChangeShapeType="1"/>
            </p:cNvSpPr>
            <p:nvPr/>
          </p:nvSpPr>
          <p:spPr bwMode="auto">
            <a:xfrm rot="16200000">
              <a:off x="4216013" y="2785192"/>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90" name="Line 51"/>
            <p:cNvSpPr>
              <a:spLocks noChangeShapeType="1"/>
            </p:cNvSpPr>
            <p:nvPr/>
          </p:nvSpPr>
          <p:spPr bwMode="auto">
            <a:xfrm rot="5400000" flipH="1">
              <a:off x="4216013" y="3178740"/>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91" name="Line 52"/>
            <p:cNvSpPr>
              <a:spLocks noChangeShapeType="1"/>
            </p:cNvSpPr>
            <p:nvPr/>
          </p:nvSpPr>
          <p:spPr bwMode="auto">
            <a:xfrm rot="5400000" flipH="1">
              <a:off x="4412787" y="3065446"/>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1" name="Line 38"/>
            <p:cNvSpPr>
              <a:spLocks noChangeShapeType="1"/>
            </p:cNvSpPr>
            <p:nvPr/>
          </p:nvSpPr>
          <p:spPr bwMode="auto">
            <a:xfrm rot="16200000">
              <a:off x="3810155" y="208110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2" name="Line 38"/>
            <p:cNvSpPr>
              <a:spLocks noChangeShapeType="1"/>
            </p:cNvSpPr>
            <p:nvPr/>
          </p:nvSpPr>
          <p:spPr bwMode="auto">
            <a:xfrm rot="16200000">
              <a:off x="4014318" y="187532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3" name="Line 38"/>
            <p:cNvSpPr>
              <a:spLocks noChangeShapeType="1"/>
            </p:cNvSpPr>
            <p:nvPr/>
          </p:nvSpPr>
          <p:spPr bwMode="auto">
            <a:xfrm rot="16200000">
              <a:off x="3605441" y="2256494"/>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4" name="Line 38"/>
            <p:cNvSpPr>
              <a:spLocks noChangeShapeType="1"/>
            </p:cNvSpPr>
            <p:nvPr/>
          </p:nvSpPr>
          <p:spPr bwMode="auto">
            <a:xfrm rot="16200000">
              <a:off x="3778748" y="247151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5" name="Line 38"/>
            <p:cNvSpPr>
              <a:spLocks noChangeShapeType="1"/>
            </p:cNvSpPr>
            <p:nvPr/>
          </p:nvSpPr>
          <p:spPr bwMode="auto">
            <a:xfrm rot="16200000">
              <a:off x="3982911" y="2265735"/>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6" name="Line 38"/>
            <p:cNvSpPr>
              <a:spLocks noChangeShapeType="1"/>
            </p:cNvSpPr>
            <p:nvPr/>
          </p:nvSpPr>
          <p:spPr bwMode="auto">
            <a:xfrm rot="5400000" flipV="1">
              <a:off x="3809172" y="2780626"/>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7" name="Line 38"/>
            <p:cNvSpPr>
              <a:spLocks noChangeShapeType="1"/>
            </p:cNvSpPr>
            <p:nvPr/>
          </p:nvSpPr>
          <p:spPr bwMode="auto">
            <a:xfrm rot="5400000" flipV="1">
              <a:off x="4013335" y="2981936"/>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8" name="Line 38"/>
            <p:cNvSpPr>
              <a:spLocks noChangeShapeType="1"/>
            </p:cNvSpPr>
            <p:nvPr/>
          </p:nvSpPr>
          <p:spPr bwMode="auto">
            <a:xfrm rot="5400000" flipV="1">
              <a:off x="3604458" y="2578378"/>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9" name="Line 38"/>
            <p:cNvSpPr>
              <a:spLocks noChangeShapeType="1"/>
            </p:cNvSpPr>
            <p:nvPr/>
          </p:nvSpPr>
          <p:spPr bwMode="auto">
            <a:xfrm rot="5400000" flipV="1">
              <a:off x="3442433" y="2397478"/>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0" name="Line 38"/>
            <p:cNvSpPr>
              <a:spLocks noChangeShapeType="1"/>
            </p:cNvSpPr>
            <p:nvPr/>
          </p:nvSpPr>
          <p:spPr bwMode="auto">
            <a:xfrm rot="5400000" flipV="1">
              <a:off x="3232888" y="2208317"/>
              <a:ext cx="2354496" cy="652376"/>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1" name="Line 38"/>
            <p:cNvSpPr>
              <a:spLocks noChangeShapeType="1"/>
            </p:cNvSpPr>
            <p:nvPr/>
          </p:nvSpPr>
          <p:spPr bwMode="auto">
            <a:xfrm rot="5400000" flipV="1">
              <a:off x="3799853" y="238404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2" name="Line 38"/>
            <p:cNvSpPr>
              <a:spLocks noChangeShapeType="1"/>
            </p:cNvSpPr>
            <p:nvPr/>
          </p:nvSpPr>
          <p:spPr bwMode="auto">
            <a:xfrm rot="5400000" flipV="1">
              <a:off x="4004016" y="2585359"/>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3" name="Line 38"/>
            <p:cNvSpPr>
              <a:spLocks noChangeShapeType="1"/>
            </p:cNvSpPr>
            <p:nvPr/>
          </p:nvSpPr>
          <p:spPr bwMode="auto">
            <a:xfrm rot="5400000" flipV="1">
              <a:off x="3595139" y="2181801"/>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4" name="Line 38"/>
            <p:cNvSpPr>
              <a:spLocks noChangeShapeType="1"/>
            </p:cNvSpPr>
            <p:nvPr/>
          </p:nvSpPr>
          <p:spPr bwMode="auto">
            <a:xfrm rot="5400000" flipV="1">
              <a:off x="3433114" y="2000901"/>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5" name="Line 38"/>
            <p:cNvSpPr>
              <a:spLocks noChangeShapeType="1"/>
            </p:cNvSpPr>
            <p:nvPr/>
          </p:nvSpPr>
          <p:spPr bwMode="auto">
            <a:xfrm rot="5400000" flipV="1">
              <a:off x="3795314" y="2001256"/>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6" name="Line 38"/>
            <p:cNvSpPr>
              <a:spLocks noChangeShapeType="1"/>
            </p:cNvSpPr>
            <p:nvPr/>
          </p:nvSpPr>
          <p:spPr bwMode="auto">
            <a:xfrm rot="5400000" flipV="1">
              <a:off x="3999477" y="2202566"/>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7" name="Line 38"/>
            <p:cNvSpPr>
              <a:spLocks noChangeShapeType="1"/>
            </p:cNvSpPr>
            <p:nvPr/>
          </p:nvSpPr>
          <p:spPr bwMode="auto">
            <a:xfrm rot="5400000" flipV="1">
              <a:off x="3641970" y="1799008"/>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8" name="Line 38"/>
            <p:cNvSpPr>
              <a:spLocks noChangeShapeType="1"/>
            </p:cNvSpPr>
            <p:nvPr/>
          </p:nvSpPr>
          <p:spPr bwMode="auto">
            <a:xfrm rot="5400000" flipV="1">
              <a:off x="3847869" y="162453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9" name="Line 38"/>
            <p:cNvSpPr>
              <a:spLocks noChangeShapeType="1"/>
            </p:cNvSpPr>
            <p:nvPr/>
          </p:nvSpPr>
          <p:spPr bwMode="auto">
            <a:xfrm rot="5400000" flipV="1">
              <a:off x="4052032" y="1825849"/>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20" name="Line 38"/>
            <p:cNvSpPr>
              <a:spLocks noChangeShapeType="1"/>
            </p:cNvSpPr>
            <p:nvPr/>
          </p:nvSpPr>
          <p:spPr bwMode="auto">
            <a:xfrm rot="5400000" flipV="1">
              <a:off x="4053846" y="1402783"/>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627" name="Group 88"/>
          <p:cNvGrpSpPr>
            <a:grpSpLocks/>
          </p:cNvGrpSpPr>
          <p:nvPr/>
        </p:nvGrpSpPr>
        <p:grpSpPr bwMode="auto">
          <a:xfrm rot="16200000">
            <a:off x="1074930" y="2603951"/>
            <a:ext cx="2993352" cy="238514"/>
            <a:chOff x="0" y="0"/>
            <a:chExt cx="2008" cy="160"/>
          </a:xfrm>
          <a:solidFill>
            <a:schemeClr val="accent6">
              <a:lumMod val="75000"/>
            </a:schemeClr>
          </a:solidFill>
        </p:grpSpPr>
        <p:sp>
          <p:nvSpPr>
            <p:cNvPr id="628" name="Oval 89"/>
            <p:cNvSpPr>
              <a:spLocks/>
            </p:cNvSpPr>
            <p:nvPr/>
          </p:nvSpPr>
          <p:spPr bwMode="auto">
            <a:xfrm>
              <a:off x="0"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29" name="Oval 90"/>
            <p:cNvSpPr>
              <a:spLocks/>
            </p:cNvSpPr>
            <p:nvPr/>
          </p:nvSpPr>
          <p:spPr bwMode="auto">
            <a:xfrm>
              <a:off x="264"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0" name="Oval 91"/>
            <p:cNvSpPr>
              <a:spLocks/>
            </p:cNvSpPr>
            <p:nvPr/>
          </p:nvSpPr>
          <p:spPr bwMode="auto">
            <a:xfrm>
              <a:off x="528"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1" name="Oval 92"/>
            <p:cNvSpPr>
              <a:spLocks/>
            </p:cNvSpPr>
            <p:nvPr/>
          </p:nvSpPr>
          <p:spPr bwMode="auto">
            <a:xfrm>
              <a:off x="792"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2" name="Oval 93"/>
            <p:cNvSpPr>
              <a:spLocks/>
            </p:cNvSpPr>
            <p:nvPr/>
          </p:nvSpPr>
          <p:spPr bwMode="auto">
            <a:xfrm>
              <a:off x="1056"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3" name="Oval 94"/>
            <p:cNvSpPr>
              <a:spLocks/>
            </p:cNvSpPr>
            <p:nvPr/>
          </p:nvSpPr>
          <p:spPr bwMode="auto">
            <a:xfrm>
              <a:off x="1320"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4" name="Oval 95"/>
            <p:cNvSpPr>
              <a:spLocks/>
            </p:cNvSpPr>
            <p:nvPr/>
          </p:nvSpPr>
          <p:spPr bwMode="auto">
            <a:xfrm>
              <a:off x="1584"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5" name="Oval 96"/>
            <p:cNvSpPr>
              <a:spLocks/>
            </p:cNvSpPr>
            <p:nvPr/>
          </p:nvSpPr>
          <p:spPr bwMode="auto">
            <a:xfrm>
              <a:off x="1848"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636" name="Group 635"/>
          <p:cNvGrpSpPr/>
          <p:nvPr/>
        </p:nvGrpSpPr>
        <p:grpSpPr>
          <a:xfrm>
            <a:off x="3191742" y="1184793"/>
            <a:ext cx="238514" cy="2641542"/>
            <a:chOff x="3191742" y="1184793"/>
            <a:chExt cx="238514" cy="2641542"/>
          </a:xfrm>
        </p:grpSpPr>
        <p:sp>
          <p:nvSpPr>
            <p:cNvPr id="637" name="Oval 82"/>
            <p:cNvSpPr>
              <a:spLocks/>
            </p:cNvSpPr>
            <p:nvPr/>
          </p:nvSpPr>
          <p:spPr bwMode="auto">
            <a:xfrm rot="16200000">
              <a:off x="3191742" y="3587821"/>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8" name="Oval 83"/>
            <p:cNvSpPr>
              <a:spLocks/>
            </p:cNvSpPr>
            <p:nvPr/>
          </p:nvSpPr>
          <p:spPr bwMode="auto">
            <a:xfrm rot="16200000">
              <a:off x="3191742" y="3194273"/>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9" name="Oval 84"/>
            <p:cNvSpPr>
              <a:spLocks/>
            </p:cNvSpPr>
            <p:nvPr/>
          </p:nvSpPr>
          <p:spPr bwMode="auto">
            <a:xfrm rot="16200000">
              <a:off x="3191742" y="2800725"/>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0" name="Oval 85"/>
            <p:cNvSpPr>
              <a:spLocks/>
            </p:cNvSpPr>
            <p:nvPr/>
          </p:nvSpPr>
          <p:spPr bwMode="auto">
            <a:xfrm rot="16200000">
              <a:off x="3191742" y="2407177"/>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1" name="Oval 86"/>
            <p:cNvSpPr>
              <a:spLocks/>
            </p:cNvSpPr>
            <p:nvPr/>
          </p:nvSpPr>
          <p:spPr bwMode="auto">
            <a:xfrm rot="16200000">
              <a:off x="3191742" y="2013629"/>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2" name="Oval 87"/>
            <p:cNvSpPr>
              <a:spLocks/>
            </p:cNvSpPr>
            <p:nvPr/>
          </p:nvSpPr>
          <p:spPr bwMode="auto">
            <a:xfrm rot="16200000">
              <a:off x="3191742" y="1620081"/>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3" name="Oval 87"/>
            <p:cNvSpPr>
              <a:spLocks/>
            </p:cNvSpPr>
            <p:nvPr/>
          </p:nvSpPr>
          <p:spPr bwMode="auto">
            <a:xfrm rot="16200000">
              <a:off x="3191742" y="1184793"/>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652" name="Group 651"/>
          <p:cNvGrpSpPr/>
          <p:nvPr/>
        </p:nvGrpSpPr>
        <p:grpSpPr>
          <a:xfrm>
            <a:off x="3917332" y="1265038"/>
            <a:ext cx="238514" cy="2227494"/>
            <a:chOff x="3912195" y="1254764"/>
            <a:chExt cx="238514" cy="2227494"/>
          </a:xfrm>
        </p:grpSpPr>
        <p:sp>
          <p:nvSpPr>
            <p:cNvPr id="653" name="Oval 82"/>
            <p:cNvSpPr>
              <a:spLocks/>
            </p:cNvSpPr>
            <p:nvPr/>
          </p:nvSpPr>
          <p:spPr bwMode="auto">
            <a:xfrm rot="16200000">
              <a:off x="3912195" y="3243744"/>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4" name="Oval 85"/>
            <p:cNvSpPr>
              <a:spLocks/>
            </p:cNvSpPr>
            <p:nvPr/>
          </p:nvSpPr>
          <p:spPr bwMode="auto">
            <a:xfrm rot="16200000">
              <a:off x="3912195" y="2848425"/>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5" name="Oval 86"/>
            <p:cNvSpPr>
              <a:spLocks/>
            </p:cNvSpPr>
            <p:nvPr/>
          </p:nvSpPr>
          <p:spPr bwMode="auto">
            <a:xfrm rot="16200000">
              <a:off x="3912195" y="2475396"/>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6" name="Oval 87"/>
            <p:cNvSpPr>
              <a:spLocks/>
            </p:cNvSpPr>
            <p:nvPr/>
          </p:nvSpPr>
          <p:spPr bwMode="auto">
            <a:xfrm rot="16200000">
              <a:off x="3912195" y="2081848"/>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7" name="Oval 87"/>
            <p:cNvSpPr>
              <a:spLocks/>
            </p:cNvSpPr>
            <p:nvPr/>
          </p:nvSpPr>
          <p:spPr bwMode="auto">
            <a:xfrm rot="16200000">
              <a:off x="3912195" y="1646560"/>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8" name="Oval 87"/>
            <p:cNvSpPr>
              <a:spLocks/>
            </p:cNvSpPr>
            <p:nvPr/>
          </p:nvSpPr>
          <p:spPr bwMode="auto">
            <a:xfrm rot="16200000">
              <a:off x="3912195" y="1254764"/>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35" name="Group 34"/>
          <p:cNvGrpSpPr/>
          <p:nvPr/>
        </p:nvGrpSpPr>
        <p:grpSpPr>
          <a:xfrm>
            <a:off x="1603525" y="1358236"/>
            <a:ext cx="849108" cy="2759204"/>
            <a:chOff x="1603525" y="1358236"/>
            <a:chExt cx="849108" cy="2759204"/>
          </a:xfrm>
        </p:grpSpPr>
        <p:cxnSp>
          <p:nvCxnSpPr>
            <p:cNvPr id="337" name="Straight Arrow Connector 336"/>
            <p:cNvCxnSpPr/>
            <p:nvPr/>
          </p:nvCxnSpPr>
          <p:spPr>
            <a:xfrm flipV="1">
              <a:off x="1626087" y="2171358"/>
              <a:ext cx="826546" cy="64008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338" name="Straight Arrow Connector 337"/>
            <p:cNvCxnSpPr/>
            <p:nvPr/>
          </p:nvCxnSpPr>
          <p:spPr>
            <a:xfrm>
              <a:off x="1617921" y="2827271"/>
              <a:ext cx="834712" cy="13118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339" name="Straight Arrow Connector 338"/>
            <p:cNvCxnSpPr/>
            <p:nvPr/>
          </p:nvCxnSpPr>
          <p:spPr>
            <a:xfrm>
              <a:off x="1603525" y="2839197"/>
              <a:ext cx="849108" cy="40462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3" name="Straight Arrow Connector 222"/>
            <p:cNvCxnSpPr/>
            <p:nvPr/>
          </p:nvCxnSpPr>
          <p:spPr>
            <a:xfrm flipV="1">
              <a:off x="1627837" y="2564906"/>
              <a:ext cx="824796" cy="24643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59" name="Straight Arrow Connector 658"/>
            <p:cNvCxnSpPr/>
            <p:nvPr/>
          </p:nvCxnSpPr>
          <p:spPr>
            <a:xfrm>
              <a:off x="1615527" y="2944354"/>
              <a:ext cx="837106" cy="71500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60" name="Straight Arrow Connector 659"/>
            <p:cNvCxnSpPr/>
            <p:nvPr/>
          </p:nvCxnSpPr>
          <p:spPr>
            <a:xfrm>
              <a:off x="1614480" y="2839197"/>
              <a:ext cx="838153" cy="127824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61" name="Straight Arrow Connector 660"/>
            <p:cNvCxnSpPr/>
            <p:nvPr/>
          </p:nvCxnSpPr>
          <p:spPr>
            <a:xfrm flipV="1">
              <a:off x="1626203" y="1756047"/>
              <a:ext cx="826430" cy="100077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62" name="Straight Arrow Connector 661"/>
            <p:cNvCxnSpPr/>
            <p:nvPr/>
          </p:nvCxnSpPr>
          <p:spPr>
            <a:xfrm flipV="1">
              <a:off x="1614480" y="1358236"/>
              <a:ext cx="838153" cy="127824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grpSp>
      <p:grpSp>
        <p:nvGrpSpPr>
          <p:cNvPr id="37" name="Group 36"/>
          <p:cNvGrpSpPr/>
          <p:nvPr/>
        </p:nvGrpSpPr>
        <p:grpSpPr>
          <a:xfrm rot="2856491">
            <a:off x="659241" y="2148785"/>
            <a:ext cx="1573153" cy="1358220"/>
            <a:chOff x="1179050" y="2494061"/>
            <a:chExt cx="888714" cy="767293"/>
          </a:xfrm>
        </p:grpSpPr>
        <p:sp>
          <p:nvSpPr>
            <p:cNvPr id="664" name="Oval 663"/>
            <p:cNvSpPr/>
            <p:nvPr/>
          </p:nvSpPr>
          <p:spPr>
            <a:xfrm>
              <a:off x="1292505" y="2569600"/>
              <a:ext cx="667530" cy="613993"/>
            </a:xfrm>
            <a:prstGeom prst="ellipse">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69" name="Picture 668"/>
            <p:cNvPicPr>
              <a:picLocks noChangeAspect="1"/>
            </p:cNvPicPr>
            <p:nvPr/>
          </p:nvPicPr>
          <p:blipFill rotWithShape="1">
            <a:blip r:embed="rId3">
              <a:extLst>
                <a:ext uri="{28A0092B-C50C-407E-A947-70E740481C1C}">
                  <a14:useLocalDpi xmlns:a14="http://schemas.microsoft.com/office/drawing/2010/main" val="0"/>
                </a:ext>
              </a:extLst>
            </a:blip>
            <a:srcRect l="30028" t="26840" r="34368" b="24565"/>
            <a:stretch/>
          </p:blipFill>
          <p:spPr>
            <a:xfrm rot="16200000">
              <a:off x="1239760" y="2433351"/>
              <a:ext cx="767293" cy="888714"/>
            </a:xfrm>
            <a:prstGeom prst="rect">
              <a:avLst/>
            </a:prstGeom>
          </p:spPr>
        </p:pic>
      </p:grpSp>
      <p:sp>
        <p:nvSpPr>
          <p:cNvPr id="5" name="TextBox 4"/>
          <p:cNvSpPr txBox="1"/>
          <p:nvPr/>
        </p:nvSpPr>
        <p:spPr>
          <a:xfrm>
            <a:off x="2171624" y="4303343"/>
            <a:ext cx="850797" cy="489878"/>
          </a:xfrm>
          <a:prstGeom prst="rect">
            <a:avLst/>
          </a:prstGeom>
          <a:solidFill>
            <a:srgbClr val="E46C0A"/>
          </a:solidFill>
        </p:spPr>
        <p:txBody>
          <a:bodyPr wrap="square" rtlCol="0">
            <a:spAutoFit/>
          </a:bodyPr>
          <a:lstStyle/>
          <a:p>
            <a:pPr algn="ctr">
              <a:lnSpc>
                <a:spcPts val="1500"/>
              </a:lnSpc>
            </a:pPr>
            <a:r>
              <a:rPr lang="en-US" sz="1600" dirty="0" smtClean="0">
                <a:solidFill>
                  <a:srgbClr val="FFFF00"/>
                </a:solidFill>
              </a:rPr>
              <a:t>Feature Space</a:t>
            </a:r>
            <a:endParaRPr lang="en-US" sz="1600" dirty="0">
              <a:solidFill>
                <a:srgbClr val="FFFF00"/>
              </a:solidFill>
            </a:endParaRPr>
          </a:p>
        </p:txBody>
      </p:sp>
      <p:sp>
        <p:nvSpPr>
          <p:cNvPr id="224" name="TextBox 223"/>
          <p:cNvSpPr txBox="1"/>
          <p:nvPr/>
        </p:nvSpPr>
        <p:spPr>
          <a:xfrm>
            <a:off x="5014207" y="4306742"/>
            <a:ext cx="957968" cy="483081"/>
          </a:xfrm>
          <a:prstGeom prst="rect">
            <a:avLst/>
          </a:prstGeom>
          <a:solidFill>
            <a:srgbClr val="4F81BD"/>
          </a:solidFill>
          <a:ln>
            <a:noFill/>
          </a:ln>
        </p:spPr>
        <p:txBody>
          <a:bodyPr wrap="square" rtlCol="0">
            <a:spAutoFit/>
          </a:bodyPr>
          <a:lstStyle/>
          <a:p>
            <a:pPr algn="ctr">
              <a:lnSpc>
                <a:spcPts val="1500"/>
              </a:lnSpc>
            </a:pPr>
            <a:r>
              <a:rPr lang="en-US" sz="1600" dirty="0" smtClean="0">
                <a:solidFill>
                  <a:srgbClr val="FFFF00"/>
                </a:solidFill>
              </a:rPr>
              <a:t>Decision</a:t>
            </a:r>
          </a:p>
          <a:p>
            <a:pPr algn="ctr">
              <a:lnSpc>
                <a:spcPts val="1500"/>
              </a:lnSpc>
            </a:pPr>
            <a:r>
              <a:rPr lang="en-US" sz="1600" dirty="0" smtClean="0">
                <a:solidFill>
                  <a:srgbClr val="FFFF00"/>
                </a:solidFill>
              </a:rPr>
              <a:t>Making</a:t>
            </a:r>
            <a:endParaRPr lang="en-US" sz="1600" dirty="0">
              <a:solidFill>
                <a:srgbClr val="FFFF00"/>
              </a:solidFill>
            </a:endParaRPr>
          </a:p>
        </p:txBody>
      </p:sp>
      <p:sp>
        <p:nvSpPr>
          <p:cNvPr id="225" name="TextBox 224"/>
          <p:cNvSpPr txBox="1"/>
          <p:nvPr/>
        </p:nvSpPr>
        <p:spPr>
          <a:xfrm>
            <a:off x="3199480" y="4309755"/>
            <a:ext cx="1610149" cy="477054"/>
          </a:xfrm>
          <a:prstGeom prst="rect">
            <a:avLst/>
          </a:prstGeom>
          <a:solidFill>
            <a:srgbClr val="77933C"/>
          </a:solidFill>
          <a:ln>
            <a:noFill/>
          </a:ln>
        </p:spPr>
        <p:txBody>
          <a:bodyPr wrap="square" rtlCol="0">
            <a:spAutoFit/>
          </a:bodyPr>
          <a:lstStyle/>
          <a:p>
            <a:pPr algn="ctr">
              <a:lnSpc>
                <a:spcPts val="1500"/>
              </a:lnSpc>
            </a:pPr>
            <a:r>
              <a:rPr lang="en-US" sz="1600" dirty="0" smtClean="0">
                <a:solidFill>
                  <a:srgbClr val="FFFF00"/>
                </a:solidFill>
              </a:rPr>
              <a:t>Logistic Regression Chain</a:t>
            </a:r>
            <a:endParaRPr lang="en-US" sz="1600" dirty="0">
              <a:solidFill>
                <a:srgbClr val="FFFF00"/>
              </a:solidFill>
            </a:endParaRPr>
          </a:p>
        </p:txBody>
      </p:sp>
      <p:sp>
        <p:nvSpPr>
          <p:cNvPr id="226" name="TextBox 225"/>
          <p:cNvSpPr txBox="1"/>
          <p:nvPr/>
        </p:nvSpPr>
        <p:spPr>
          <a:xfrm>
            <a:off x="1116249" y="4303343"/>
            <a:ext cx="850797" cy="477054"/>
          </a:xfrm>
          <a:prstGeom prst="rect">
            <a:avLst/>
          </a:prstGeom>
          <a:solidFill>
            <a:schemeClr val="accent4">
              <a:lumMod val="75000"/>
            </a:schemeClr>
          </a:solidFill>
        </p:spPr>
        <p:txBody>
          <a:bodyPr wrap="square" rtlCol="0">
            <a:spAutoFit/>
          </a:bodyPr>
          <a:lstStyle/>
          <a:p>
            <a:pPr algn="ctr">
              <a:lnSpc>
                <a:spcPts val="1500"/>
              </a:lnSpc>
            </a:pPr>
            <a:r>
              <a:rPr lang="en-US" sz="1600" dirty="0" smtClean="0">
                <a:solidFill>
                  <a:srgbClr val="FFFF00"/>
                </a:solidFill>
              </a:rPr>
              <a:t>Image Fusion</a:t>
            </a:r>
            <a:endParaRPr lang="en-US" sz="1600" dirty="0">
              <a:solidFill>
                <a:srgbClr val="FFFF00"/>
              </a:solidFill>
            </a:endParaRPr>
          </a:p>
        </p:txBody>
      </p:sp>
      <p:sp>
        <p:nvSpPr>
          <p:cNvPr id="228" name="Line 41"/>
          <p:cNvSpPr>
            <a:spLocks noChangeShapeType="1"/>
          </p:cNvSpPr>
          <p:nvPr/>
        </p:nvSpPr>
        <p:spPr bwMode="auto">
          <a:xfrm rot="5400000" flipH="1">
            <a:off x="4973221" y="1979160"/>
            <a:ext cx="393548" cy="739394"/>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29" name="Line 43"/>
          <p:cNvSpPr>
            <a:spLocks noChangeShapeType="1"/>
          </p:cNvSpPr>
          <p:nvPr/>
        </p:nvSpPr>
        <p:spPr bwMode="auto">
          <a:xfrm rot="16200000">
            <a:off x="5169995" y="2259414"/>
            <a:ext cx="0" cy="596285"/>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0" name="Line 38"/>
          <p:cNvSpPr>
            <a:spLocks noChangeShapeType="1"/>
          </p:cNvSpPr>
          <p:nvPr/>
        </p:nvSpPr>
        <p:spPr bwMode="auto">
          <a:xfrm rot="16200000" flipH="1" flipV="1">
            <a:off x="4599082" y="2758662"/>
            <a:ext cx="1183847" cy="698399"/>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2" name="Line 38"/>
          <p:cNvSpPr>
            <a:spLocks noChangeShapeType="1"/>
          </p:cNvSpPr>
          <p:nvPr/>
        </p:nvSpPr>
        <p:spPr bwMode="auto">
          <a:xfrm rot="16200000" flipH="1" flipV="1">
            <a:off x="4812256" y="2577179"/>
            <a:ext cx="771049" cy="702871"/>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5" name="Line 38"/>
          <p:cNvSpPr>
            <a:spLocks noChangeShapeType="1"/>
          </p:cNvSpPr>
          <p:nvPr/>
        </p:nvSpPr>
        <p:spPr bwMode="auto">
          <a:xfrm rot="5400000" flipH="1">
            <a:off x="4594097" y="1628357"/>
            <a:ext cx="1183847" cy="698399"/>
          </a:xfrm>
          <a:prstGeom prst="line">
            <a:avLst/>
          </a:prstGeom>
          <a:solidFill>
            <a:schemeClr val="accent3">
              <a:lumMod val="75000"/>
            </a:schemeClr>
          </a:solidFill>
          <a:ln w="38100" cap="flat">
            <a:solidFill>
              <a:srgbClr val="FF000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nvGrpSpPr>
          <p:cNvPr id="236" name="Group 72"/>
          <p:cNvGrpSpPr>
            <a:grpSpLocks/>
          </p:cNvGrpSpPr>
          <p:nvPr/>
        </p:nvGrpSpPr>
        <p:grpSpPr bwMode="auto">
          <a:xfrm rot="16200000">
            <a:off x="4849284" y="2603951"/>
            <a:ext cx="1419159" cy="238514"/>
            <a:chOff x="528" y="0"/>
            <a:chExt cx="952" cy="160"/>
          </a:xfrm>
          <a:solidFill>
            <a:schemeClr val="accent3">
              <a:lumMod val="75000"/>
            </a:schemeClr>
          </a:solidFill>
        </p:grpSpPr>
        <p:sp>
          <p:nvSpPr>
            <p:cNvPr id="237" name="Oval 75"/>
            <p:cNvSpPr>
              <a:spLocks/>
            </p:cNvSpPr>
            <p:nvPr/>
          </p:nvSpPr>
          <p:spPr bwMode="auto">
            <a:xfrm>
              <a:off x="528"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8" name="Oval 76"/>
            <p:cNvSpPr>
              <a:spLocks/>
            </p:cNvSpPr>
            <p:nvPr/>
          </p:nvSpPr>
          <p:spPr bwMode="auto">
            <a:xfrm>
              <a:off x="792"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9" name="Oval 77"/>
            <p:cNvSpPr>
              <a:spLocks/>
            </p:cNvSpPr>
            <p:nvPr/>
          </p:nvSpPr>
          <p:spPr bwMode="auto">
            <a:xfrm>
              <a:off x="1056"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0" name="Oval 78"/>
            <p:cNvSpPr>
              <a:spLocks/>
            </p:cNvSpPr>
            <p:nvPr/>
          </p:nvSpPr>
          <p:spPr bwMode="auto">
            <a:xfrm>
              <a:off x="1320"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241" name="Group 240"/>
          <p:cNvGrpSpPr/>
          <p:nvPr/>
        </p:nvGrpSpPr>
        <p:grpSpPr>
          <a:xfrm>
            <a:off x="4674719" y="1238175"/>
            <a:ext cx="238514" cy="2638359"/>
            <a:chOff x="4471236" y="949461"/>
            <a:chExt cx="238514" cy="2638359"/>
          </a:xfrm>
        </p:grpSpPr>
        <p:sp>
          <p:nvSpPr>
            <p:cNvPr id="242" name="Oval 83"/>
            <p:cNvSpPr>
              <a:spLocks/>
            </p:cNvSpPr>
            <p:nvPr/>
          </p:nvSpPr>
          <p:spPr bwMode="auto">
            <a:xfrm rot="16200000">
              <a:off x="4471236" y="3349306"/>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3" name="Oval 84"/>
            <p:cNvSpPr>
              <a:spLocks/>
            </p:cNvSpPr>
            <p:nvPr/>
          </p:nvSpPr>
          <p:spPr bwMode="auto">
            <a:xfrm rot="16200000">
              <a:off x="4471236" y="2949331"/>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4" name="Oval 85"/>
            <p:cNvSpPr>
              <a:spLocks/>
            </p:cNvSpPr>
            <p:nvPr/>
          </p:nvSpPr>
          <p:spPr bwMode="auto">
            <a:xfrm rot="16200000">
              <a:off x="4471236" y="2549357"/>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5" name="Oval 86"/>
            <p:cNvSpPr>
              <a:spLocks/>
            </p:cNvSpPr>
            <p:nvPr/>
          </p:nvSpPr>
          <p:spPr bwMode="auto">
            <a:xfrm rot="16200000">
              <a:off x="4471236" y="2149383"/>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6" name="Oval 87"/>
            <p:cNvSpPr>
              <a:spLocks/>
            </p:cNvSpPr>
            <p:nvPr/>
          </p:nvSpPr>
          <p:spPr bwMode="auto">
            <a:xfrm rot="16200000">
              <a:off x="4471236" y="1749409"/>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0" name="Oval 86"/>
            <p:cNvSpPr>
              <a:spLocks/>
            </p:cNvSpPr>
            <p:nvPr/>
          </p:nvSpPr>
          <p:spPr bwMode="auto">
            <a:xfrm rot="16200000">
              <a:off x="4471236" y="1349435"/>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5" name="Oval 87"/>
            <p:cNvSpPr>
              <a:spLocks/>
            </p:cNvSpPr>
            <p:nvPr/>
          </p:nvSpPr>
          <p:spPr bwMode="auto">
            <a:xfrm rot="16200000">
              <a:off x="4471236" y="949461"/>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sp>
        <p:nvSpPr>
          <p:cNvPr id="260" name="Freeform 259"/>
          <p:cNvSpPr/>
          <p:nvPr/>
        </p:nvSpPr>
        <p:spPr>
          <a:xfrm>
            <a:off x="6498591" y="2246179"/>
            <a:ext cx="1568953" cy="1400543"/>
          </a:xfrm>
          <a:custGeom>
            <a:avLst/>
            <a:gdLst>
              <a:gd name="connsiteX0" fmla="*/ 14243 w 1562716"/>
              <a:gd name="connsiteY0" fmla="*/ 1388286 h 1388286"/>
              <a:gd name="connsiteX1" fmla="*/ 7569 w 1562716"/>
              <a:gd name="connsiteY1" fmla="*/ 1154681 h 1388286"/>
              <a:gd name="connsiteX2" fmla="*/ 87662 w 1562716"/>
              <a:gd name="connsiteY2" fmla="*/ 620724 h 1388286"/>
              <a:gd name="connsiteX3" fmla="*/ 841875 w 1562716"/>
              <a:gd name="connsiteY3" fmla="*/ 266978 h 1388286"/>
              <a:gd name="connsiteX4" fmla="*/ 1162249 w 1562716"/>
              <a:gd name="connsiteY4" fmla="*/ 146838 h 1388286"/>
              <a:gd name="connsiteX5" fmla="*/ 1562716 w 1562716"/>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50498 w 1571339"/>
              <a:gd name="connsiteY3" fmla="*/ 266978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204244 w 1571339"/>
              <a:gd name="connsiteY4" fmla="*/ 153512 h 1388286"/>
              <a:gd name="connsiteX5" fmla="*/ 1571339 w 1571339"/>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14132 w 1581227"/>
              <a:gd name="connsiteY4" fmla="*/ 153512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17923 w 1566396"/>
              <a:gd name="connsiteY0" fmla="*/ 1388286 h 1388286"/>
              <a:gd name="connsiteX1" fmla="*/ 11249 w 1566396"/>
              <a:gd name="connsiteY1" fmla="*/ 1154681 h 1388286"/>
              <a:gd name="connsiteX2" fmla="*/ 364995 w 1566396"/>
              <a:gd name="connsiteY2" fmla="*/ 634072 h 1388286"/>
              <a:gd name="connsiteX3" fmla="*/ 885602 w 1566396"/>
              <a:gd name="connsiteY3" fmla="*/ 293676 h 1388286"/>
              <a:gd name="connsiteX4" fmla="*/ 1232674 w 1566396"/>
              <a:gd name="connsiteY4" fmla="*/ 113465 h 1388286"/>
              <a:gd name="connsiteX5" fmla="*/ 1566396 w 1566396"/>
              <a:gd name="connsiteY5" fmla="*/ 0 h 1388286"/>
              <a:gd name="connsiteX0" fmla="*/ 17098 w 1592269"/>
              <a:gd name="connsiteY0" fmla="*/ 1388286 h 1388286"/>
              <a:gd name="connsiteX1" fmla="*/ 37122 w 1592269"/>
              <a:gd name="connsiteY1" fmla="*/ 1154681 h 1388286"/>
              <a:gd name="connsiteX2" fmla="*/ 390868 w 1592269"/>
              <a:gd name="connsiteY2" fmla="*/ 634072 h 1388286"/>
              <a:gd name="connsiteX3" fmla="*/ 911475 w 1592269"/>
              <a:gd name="connsiteY3" fmla="*/ 293676 h 1388286"/>
              <a:gd name="connsiteX4" fmla="*/ 1258547 w 1592269"/>
              <a:gd name="connsiteY4" fmla="*/ 113465 h 1388286"/>
              <a:gd name="connsiteX5" fmla="*/ 1592269 w 1592269"/>
              <a:gd name="connsiteY5" fmla="*/ 0 h 1388286"/>
              <a:gd name="connsiteX0" fmla="*/ 9162 w 1584333"/>
              <a:gd name="connsiteY0" fmla="*/ 1388286 h 1388286"/>
              <a:gd name="connsiteX1" fmla="*/ 29186 w 1584333"/>
              <a:gd name="connsiteY1" fmla="*/ 1154681 h 1388286"/>
              <a:gd name="connsiteX2" fmla="*/ 382932 w 1584333"/>
              <a:gd name="connsiteY2" fmla="*/ 634072 h 1388286"/>
              <a:gd name="connsiteX3" fmla="*/ 903539 w 1584333"/>
              <a:gd name="connsiteY3" fmla="*/ 293676 h 1388286"/>
              <a:gd name="connsiteX4" fmla="*/ 1250611 w 1584333"/>
              <a:gd name="connsiteY4" fmla="*/ 113465 h 1388286"/>
              <a:gd name="connsiteX5" fmla="*/ 1584333 w 1584333"/>
              <a:gd name="connsiteY5" fmla="*/ 0 h 1388286"/>
              <a:gd name="connsiteX0" fmla="*/ 347 w 1575518"/>
              <a:gd name="connsiteY0" fmla="*/ 1388286 h 1388286"/>
              <a:gd name="connsiteX1" fmla="*/ 20371 w 1575518"/>
              <a:gd name="connsiteY1" fmla="*/ 1154681 h 1388286"/>
              <a:gd name="connsiteX2" fmla="*/ 374117 w 1575518"/>
              <a:gd name="connsiteY2" fmla="*/ 634072 h 1388286"/>
              <a:gd name="connsiteX3" fmla="*/ 894724 w 1575518"/>
              <a:gd name="connsiteY3" fmla="*/ 293676 h 1388286"/>
              <a:gd name="connsiteX4" fmla="*/ 1241796 w 1575518"/>
              <a:gd name="connsiteY4" fmla="*/ 113465 h 1388286"/>
              <a:gd name="connsiteX5" fmla="*/ 1575518 w 1575518"/>
              <a:gd name="connsiteY5" fmla="*/ 0 h 1388286"/>
              <a:gd name="connsiteX0" fmla="*/ 0 w 1575171"/>
              <a:gd name="connsiteY0" fmla="*/ 1388286 h 1388286"/>
              <a:gd name="connsiteX1" fmla="*/ 33373 w 1575171"/>
              <a:gd name="connsiteY1" fmla="*/ 1141332 h 1388286"/>
              <a:gd name="connsiteX2" fmla="*/ 373770 w 1575171"/>
              <a:gd name="connsiteY2" fmla="*/ 634072 h 1388286"/>
              <a:gd name="connsiteX3" fmla="*/ 894377 w 1575171"/>
              <a:gd name="connsiteY3" fmla="*/ 293676 h 1388286"/>
              <a:gd name="connsiteX4" fmla="*/ 1241449 w 1575171"/>
              <a:gd name="connsiteY4" fmla="*/ 113465 h 1388286"/>
              <a:gd name="connsiteX5" fmla="*/ 1575171 w 1575171"/>
              <a:gd name="connsiteY5" fmla="*/ 0 h 1388286"/>
              <a:gd name="connsiteX0" fmla="*/ 17035 w 1565508"/>
              <a:gd name="connsiteY0" fmla="*/ 1394960 h 1394960"/>
              <a:gd name="connsiteX1" fmla="*/ 23710 w 1565508"/>
              <a:gd name="connsiteY1" fmla="*/ 1141332 h 1394960"/>
              <a:gd name="connsiteX2" fmla="*/ 364107 w 1565508"/>
              <a:gd name="connsiteY2" fmla="*/ 634072 h 1394960"/>
              <a:gd name="connsiteX3" fmla="*/ 884714 w 1565508"/>
              <a:gd name="connsiteY3" fmla="*/ 293676 h 1394960"/>
              <a:gd name="connsiteX4" fmla="*/ 1231786 w 1565508"/>
              <a:gd name="connsiteY4" fmla="*/ 113465 h 1394960"/>
              <a:gd name="connsiteX5" fmla="*/ 1565508 w 1565508"/>
              <a:gd name="connsiteY5" fmla="*/ 0 h 1394960"/>
              <a:gd name="connsiteX0" fmla="*/ 23395 w 1571868"/>
              <a:gd name="connsiteY0" fmla="*/ 1394960 h 1394960"/>
              <a:gd name="connsiteX1" fmla="*/ 30070 w 1571868"/>
              <a:gd name="connsiteY1" fmla="*/ 1141332 h 1394960"/>
              <a:gd name="connsiteX2" fmla="*/ 370467 w 1571868"/>
              <a:gd name="connsiteY2" fmla="*/ 634072 h 1394960"/>
              <a:gd name="connsiteX3" fmla="*/ 891074 w 1571868"/>
              <a:gd name="connsiteY3" fmla="*/ 293676 h 1394960"/>
              <a:gd name="connsiteX4" fmla="*/ 1238146 w 1571868"/>
              <a:gd name="connsiteY4" fmla="*/ 113465 h 1394960"/>
              <a:gd name="connsiteX5" fmla="*/ 1571868 w 1571868"/>
              <a:gd name="connsiteY5" fmla="*/ 0 h 1394960"/>
              <a:gd name="connsiteX0" fmla="*/ 7007 w 1593267"/>
              <a:gd name="connsiteY0" fmla="*/ 1400292 h 1400292"/>
              <a:gd name="connsiteX1" fmla="*/ 51469 w 1593267"/>
              <a:gd name="connsiteY1" fmla="*/ 1141332 h 1400292"/>
              <a:gd name="connsiteX2" fmla="*/ 391866 w 1593267"/>
              <a:gd name="connsiteY2" fmla="*/ 634072 h 1400292"/>
              <a:gd name="connsiteX3" fmla="*/ 912473 w 1593267"/>
              <a:gd name="connsiteY3" fmla="*/ 293676 h 1400292"/>
              <a:gd name="connsiteX4" fmla="*/ 1259545 w 1593267"/>
              <a:gd name="connsiteY4" fmla="*/ 113465 h 1400292"/>
              <a:gd name="connsiteX5" fmla="*/ 1593267 w 1593267"/>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905466 w 1586260"/>
              <a:gd name="connsiteY3" fmla="*/ 293676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538822 w 1586260"/>
              <a:gd name="connsiteY3" fmla="*/ 194088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146541 w 1586260"/>
              <a:gd name="connsiteY2" fmla="*/ 525430 h 1400292"/>
              <a:gd name="connsiteX3" fmla="*/ 538822 w 1586260"/>
              <a:gd name="connsiteY3" fmla="*/ 194088 h 1400292"/>
              <a:gd name="connsiteX4" fmla="*/ 1105881 w 1586260"/>
              <a:gd name="connsiteY4" fmla="*/ 31984 h 1400292"/>
              <a:gd name="connsiteX5" fmla="*/ 1586260 w 1586260"/>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548574 w 1596012"/>
              <a:gd name="connsiteY3" fmla="*/ 194088 h 1400292"/>
              <a:gd name="connsiteX4" fmla="*/ 1115633 w 1596012"/>
              <a:gd name="connsiteY4" fmla="*/ 31984 h 1400292"/>
              <a:gd name="connsiteX5" fmla="*/ 1596012 w 1596012"/>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447747 w 1596012"/>
              <a:gd name="connsiteY3" fmla="*/ 194088 h 1400292"/>
              <a:gd name="connsiteX4" fmla="*/ 1115633 w 1596012"/>
              <a:gd name="connsiteY4" fmla="*/ 31984 h 1400292"/>
              <a:gd name="connsiteX5" fmla="*/ 1596012 w 1596012"/>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447747 w 1596012"/>
              <a:gd name="connsiteY3" fmla="*/ 194088 h 1400292"/>
              <a:gd name="connsiteX4" fmla="*/ 641439 w 1596012"/>
              <a:gd name="connsiteY4" fmla="*/ 77671 h 1400292"/>
              <a:gd name="connsiteX5" fmla="*/ 1115633 w 1596012"/>
              <a:gd name="connsiteY5" fmla="*/ 3198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77671 h 1400292"/>
              <a:gd name="connsiteX5" fmla="*/ 1115633 w 1596012"/>
              <a:gd name="connsiteY5" fmla="*/ 3198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49096 h 1400292"/>
              <a:gd name="connsiteX5" fmla="*/ 1115633 w 1596012"/>
              <a:gd name="connsiteY5" fmla="*/ 3198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49096 h 1400292"/>
              <a:gd name="connsiteX5" fmla="*/ 1115633 w 1596012"/>
              <a:gd name="connsiteY5" fmla="*/ 1293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49096 h 1400292"/>
              <a:gd name="connsiteX5" fmla="*/ 1115633 w 1596012"/>
              <a:gd name="connsiteY5" fmla="*/ 12934 h 1400292"/>
              <a:gd name="connsiteX6" fmla="*/ 1596012 w 1596012"/>
              <a:gd name="connsiteY6" fmla="*/ 0 h 1400292"/>
              <a:gd name="connsiteX0" fmla="*/ 6407 w 1592667"/>
              <a:gd name="connsiteY0" fmla="*/ 1400292 h 1400292"/>
              <a:gd name="connsiteX1" fmla="*/ 5039 w 1592667"/>
              <a:gd name="connsiteY1" fmla="*/ 1087011 h 1400292"/>
              <a:gd name="connsiteX2" fmla="*/ 104731 w 1592667"/>
              <a:gd name="connsiteY2" fmla="*/ 515905 h 1400292"/>
              <a:gd name="connsiteX3" fmla="*/ 309394 w 1592667"/>
              <a:gd name="connsiteY3" fmla="*/ 165513 h 1400292"/>
              <a:gd name="connsiteX4" fmla="*/ 638094 w 1592667"/>
              <a:gd name="connsiteY4" fmla="*/ 49096 h 1400292"/>
              <a:gd name="connsiteX5" fmla="*/ 1112288 w 1592667"/>
              <a:gd name="connsiteY5" fmla="*/ 12934 h 1400292"/>
              <a:gd name="connsiteX6" fmla="*/ 1592667 w 1592667"/>
              <a:gd name="connsiteY6" fmla="*/ 0 h 1400292"/>
              <a:gd name="connsiteX0" fmla="*/ 4503 w 1590763"/>
              <a:gd name="connsiteY0" fmla="*/ 1400292 h 1400292"/>
              <a:gd name="connsiteX1" fmla="*/ 3135 w 1590763"/>
              <a:gd name="connsiteY1" fmla="*/ 1087011 h 1400292"/>
              <a:gd name="connsiteX2" fmla="*/ 73896 w 1590763"/>
              <a:gd name="connsiteY2" fmla="*/ 477805 h 1400292"/>
              <a:gd name="connsiteX3" fmla="*/ 307490 w 1590763"/>
              <a:gd name="connsiteY3" fmla="*/ 165513 h 1400292"/>
              <a:gd name="connsiteX4" fmla="*/ 636190 w 1590763"/>
              <a:gd name="connsiteY4" fmla="*/ 49096 h 1400292"/>
              <a:gd name="connsiteX5" fmla="*/ 1110384 w 1590763"/>
              <a:gd name="connsiteY5" fmla="*/ 12934 h 1400292"/>
              <a:gd name="connsiteX6" fmla="*/ 1590763 w 1590763"/>
              <a:gd name="connsiteY6" fmla="*/ 0 h 1400292"/>
              <a:gd name="connsiteX0" fmla="*/ 9402 w 1595662"/>
              <a:gd name="connsiteY0" fmla="*/ 1400292 h 1400292"/>
              <a:gd name="connsiteX1" fmla="*/ 8034 w 1595662"/>
              <a:gd name="connsiteY1" fmla="*/ 1087011 h 1400292"/>
              <a:gd name="connsiteX2" fmla="*/ 4619 w 1595662"/>
              <a:gd name="connsiteY2" fmla="*/ 725371 h 1400292"/>
              <a:gd name="connsiteX3" fmla="*/ 78795 w 1595662"/>
              <a:gd name="connsiteY3" fmla="*/ 477805 h 1400292"/>
              <a:gd name="connsiteX4" fmla="*/ 312389 w 1595662"/>
              <a:gd name="connsiteY4" fmla="*/ 165513 h 1400292"/>
              <a:gd name="connsiteX5" fmla="*/ 641089 w 1595662"/>
              <a:gd name="connsiteY5" fmla="*/ 49096 h 1400292"/>
              <a:gd name="connsiteX6" fmla="*/ 1115283 w 1595662"/>
              <a:gd name="connsiteY6" fmla="*/ 12934 h 1400292"/>
              <a:gd name="connsiteX7" fmla="*/ 1595662 w 1595662"/>
              <a:gd name="connsiteY7" fmla="*/ 0 h 1400292"/>
              <a:gd name="connsiteX0" fmla="*/ 9402 w 1595662"/>
              <a:gd name="connsiteY0" fmla="*/ 1400292 h 1400292"/>
              <a:gd name="connsiteX1" fmla="*/ 8034 w 1595662"/>
              <a:gd name="connsiteY1" fmla="*/ 1087011 h 1400292"/>
              <a:gd name="connsiteX2" fmla="*/ 4619 w 1595662"/>
              <a:gd name="connsiteY2" fmla="*/ 725371 h 1400292"/>
              <a:gd name="connsiteX3" fmla="*/ 78795 w 1595662"/>
              <a:gd name="connsiteY3" fmla="*/ 477805 h 1400292"/>
              <a:gd name="connsiteX4" fmla="*/ 215954 w 1595662"/>
              <a:gd name="connsiteY4" fmla="*/ 108363 h 1400292"/>
              <a:gd name="connsiteX5" fmla="*/ 641089 w 1595662"/>
              <a:gd name="connsiteY5" fmla="*/ 49096 h 1400292"/>
              <a:gd name="connsiteX6" fmla="*/ 1115283 w 1595662"/>
              <a:gd name="connsiteY6" fmla="*/ 12934 h 1400292"/>
              <a:gd name="connsiteX7" fmla="*/ 1595662 w 1595662"/>
              <a:gd name="connsiteY7" fmla="*/ 0 h 1400292"/>
              <a:gd name="connsiteX0" fmla="*/ 9402 w 1595662"/>
              <a:gd name="connsiteY0" fmla="*/ 1400292 h 1400292"/>
              <a:gd name="connsiteX1" fmla="*/ 8034 w 1595662"/>
              <a:gd name="connsiteY1" fmla="*/ 1087011 h 1400292"/>
              <a:gd name="connsiteX2" fmla="*/ 4619 w 1595662"/>
              <a:gd name="connsiteY2" fmla="*/ 725371 h 1400292"/>
              <a:gd name="connsiteX3" fmla="*/ 69152 w 1595662"/>
              <a:gd name="connsiteY3" fmla="*/ 392080 h 1400292"/>
              <a:gd name="connsiteX4" fmla="*/ 215954 w 1595662"/>
              <a:gd name="connsiteY4" fmla="*/ 108363 h 1400292"/>
              <a:gd name="connsiteX5" fmla="*/ 641089 w 1595662"/>
              <a:gd name="connsiteY5" fmla="*/ 49096 h 1400292"/>
              <a:gd name="connsiteX6" fmla="*/ 1115283 w 1595662"/>
              <a:gd name="connsiteY6" fmla="*/ 12934 h 1400292"/>
              <a:gd name="connsiteX7" fmla="*/ 1595662 w 1595662"/>
              <a:gd name="connsiteY7" fmla="*/ 0 h 1400292"/>
              <a:gd name="connsiteX0" fmla="*/ 9402 w 1595662"/>
              <a:gd name="connsiteY0" fmla="*/ 1408643 h 1408643"/>
              <a:gd name="connsiteX1" fmla="*/ 8034 w 1595662"/>
              <a:gd name="connsiteY1" fmla="*/ 1095362 h 1408643"/>
              <a:gd name="connsiteX2" fmla="*/ 4619 w 1595662"/>
              <a:gd name="connsiteY2" fmla="*/ 733722 h 1408643"/>
              <a:gd name="connsiteX3" fmla="*/ 69152 w 1595662"/>
              <a:gd name="connsiteY3" fmla="*/ 400431 h 1408643"/>
              <a:gd name="connsiteX4" fmla="*/ 215954 w 1595662"/>
              <a:gd name="connsiteY4" fmla="*/ 116714 h 1408643"/>
              <a:gd name="connsiteX5" fmla="*/ 612159 w 1595662"/>
              <a:gd name="connsiteY5" fmla="*/ 9822 h 1408643"/>
              <a:gd name="connsiteX6" fmla="*/ 1115283 w 1595662"/>
              <a:gd name="connsiteY6" fmla="*/ 21285 h 1408643"/>
              <a:gd name="connsiteX7" fmla="*/ 1595662 w 1595662"/>
              <a:gd name="connsiteY7" fmla="*/ 8351 h 1408643"/>
              <a:gd name="connsiteX0" fmla="*/ 9402 w 1595662"/>
              <a:gd name="connsiteY0" fmla="*/ 1415101 h 1415101"/>
              <a:gd name="connsiteX1" fmla="*/ 8034 w 1595662"/>
              <a:gd name="connsiteY1" fmla="*/ 1101820 h 1415101"/>
              <a:gd name="connsiteX2" fmla="*/ 4619 w 1595662"/>
              <a:gd name="connsiteY2" fmla="*/ 740180 h 1415101"/>
              <a:gd name="connsiteX3" fmla="*/ 69152 w 1595662"/>
              <a:gd name="connsiteY3" fmla="*/ 406889 h 1415101"/>
              <a:gd name="connsiteX4" fmla="*/ 215954 w 1595662"/>
              <a:gd name="connsiteY4" fmla="*/ 123172 h 1415101"/>
              <a:gd name="connsiteX5" fmla="*/ 612159 w 1595662"/>
              <a:gd name="connsiteY5" fmla="*/ 16280 h 1415101"/>
              <a:gd name="connsiteX6" fmla="*/ 1105640 w 1595662"/>
              <a:gd name="connsiteY6" fmla="*/ 8693 h 1415101"/>
              <a:gd name="connsiteX7" fmla="*/ 1595662 w 1595662"/>
              <a:gd name="connsiteY7" fmla="*/ 14809 h 1415101"/>
              <a:gd name="connsiteX0" fmla="*/ 9402 w 1595662"/>
              <a:gd name="connsiteY0" fmla="*/ 1415101 h 1415101"/>
              <a:gd name="connsiteX1" fmla="*/ 8034 w 1595662"/>
              <a:gd name="connsiteY1" fmla="*/ 1101820 h 1415101"/>
              <a:gd name="connsiteX2" fmla="*/ 4619 w 1595662"/>
              <a:gd name="connsiteY2" fmla="*/ 740180 h 1415101"/>
              <a:gd name="connsiteX3" fmla="*/ 69152 w 1595662"/>
              <a:gd name="connsiteY3" fmla="*/ 406889 h 1415101"/>
              <a:gd name="connsiteX4" fmla="*/ 215954 w 1595662"/>
              <a:gd name="connsiteY4" fmla="*/ 123172 h 1415101"/>
              <a:gd name="connsiteX5" fmla="*/ 612159 w 1595662"/>
              <a:gd name="connsiteY5" fmla="*/ 35330 h 1415101"/>
              <a:gd name="connsiteX6" fmla="*/ 1105640 w 1595662"/>
              <a:gd name="connsiteY6" fmla="*/ 8693 h 1415101"/>
              <a:gd name="connsiteX7" fmla="*/ 1595662 w 1595662"/>
              <a:gd name="connsiteY7" fmla="*/ 14809 h 1415101"/>
              <a:gd name="connsiteX0" fmla="*/ 9402 w 1595662"/>
              <a:gd name="connsiteY0" fmla="*/ 1415101 h 1415101"/>
              <a:gd name="connsiteX1" fmla="*/ 8034 w 1595662"/>
              <a:gd name="connsiteY1" fmla="*/ 1101820 h 1415101"/>
              <a:gd name="connsiteX2" fmla="*/ 4619 w 1595662"/>
              <a:gd name="connsiteY2" fmla="*/ 740180 h 1415101"/>
              <a:gd name="connsiteX3" fmla="*/ 69152 w 1595662"/>
              <a:gd name="connsiteY3" fmla="*/ 406889 h 1415101"/>
              <a:gd name="connsiteX4" fmla="*/ 215954 w 1595662"/>
              <a:gd name="connsiteY4" fmla="*/ 123172 h 1415101"/>
              <a:gd name="connsiteX5" fmla="*/ 612159 w 1595662"/>
              <a:gd name="connsiteY5" fmla="*/ 35330 h 1415101"/>
              <a:gd name="connsiteX6" fmla="*/ 1105640 w 1595662"/>
              <a:gd name="connsiteY6" fmla="*/ 8693 h 1415101"/>
              <a:gd name="connsiteX7" fmla="*/ 1595662 w 1595662"/>
              <a:gd name="connsiteY7" fmla="*/ 14809 h 1415101"/>
              <a:gd name="connsiteX0" fmla="*/ 9402 w 1595662"/>
              <a:gd name="connsiteY0" fmla="*/ 1409040 h 1409040"/>
              <a:gd name="connsiteX1" fmla="*/ 8034 w 1595662"/>
              <a:gd name="connsiteY1" fmla="*/ 1095759 h 1409040"/>
              <a:gd name="connsiteX2" fmla="*/ 4619 w 1595662"/>
              <a:gd name="connsiteY2" fmla="*/ 734119 h 1409040"/>
              <a:gd name="connsiteX3" fmla="*/ 69152 w 1595662"/>
              <a:gd name="connsiteY3" fmla="*/ 400828 h 1409040"/>
              <a:gd name="connsiteX4" fmla="*/ 215954 w 1595662"/>
              <a:gd name="connsiteY4" fmla="*/ 117111 h 1409040"/>
              <a:gd name="connsiteX5" fmla="*/ 612159 w 1595662"/>
              <a:gd name="connsiteY5" fmla="*/ 29269 h 1409040"/>
              <a:gd name="connsiteX6" fmla="*/ 1105640 w 1595662"/>
              <a:gd name="connsiteY6" fmla="*/ 2632 h 1409040"/>
              <a:gd name="connsiteX7" fmla="*/ 1595662 w 1595662"/>
              <a:gd name="connsiteY7" fmla="*/ 8748 h 1409040"/>
              <a:gd name="connsiteX0" fmla="*/ 9402 w 1595662"/>
              <a:gd name="connsiteY0" fmla="*/ 1409040 h 1409040"/>
              <a:gd name="connsiteX1" fmla="*/ 8034 w 1595662"/>
              <a:gd name="connsiteY1" fmla="*/ 1095759 h 1409040"/>
              <a:gd name="connsiteX2" fmla="*/ 4619 w 1595662"/>
              <a:gd name="connsiteY2" fmla="*/ 734119 h 1409040"/>
              <a:gd name="connsiteX3" fmla="*/ 69152 w 1595662"/>
              <a:gd name="connsiteY3" fmla="*/ 400828 h 1409040"/>
              <a:gd name="connsiteX4" fmla="*/ 215954 w 1595662"/>
              <a:gd name="connsiteY4" fmla="*/ 117111 h 1409040"/>
              <a:gd name="connsiteX5" fmla="*/ 612159 w 1595662"/>
              <a:gd name="connsiteY5" fmla="*/ 29269 h 1409040"/>
              <a:gd name="connsiteX6" fmla="*/ 1105640 w 1595662"/>
              <a:gd name="connsiteY6" fmla="*/ 2632 h 1409040"/>
              <a:gd name="connsiteX7" fmla="*/ 1595662 w 1595662"/>
              <a:gd name="connsiteY7" fmla="*/ 8748 h 1409040"/>
              <a:gd name="connsiteX0" fmla="*/ 9402 w 1595662"/>
              <a:gd name="connsiteY0" fmla="*/ 1412802 h 1412802"/>
              <a:gd name="connsiteX1" fmla="*/ 8034 w 1595662"/>
              <a:gd name="connsiteY1" fmla="*/ 1099521 h 1412802"/>
              <a:gd name="connsiteX2" fmla="*/ 4619 w 1595662"/>
              <a:gd name="connsiteY2" fmla="*/ 737881 h 1412802"/>
              <a:gd name="connsiteX3" fmla="*/ 69152 w 1595662"/>
              <a:gd name="connsiteY3" fmla="*/ 404590 h 1412802"/>
              <a:gd name="connsiteX4" fmla="*/ 215954 w 1595662"/>
              <a:gd name="connsiteY4" fmla="*/ 120873 h 1412802"/>
              <a:gd name="connsiteX5" fmla="*/ 612159 w 1595662"/>
              <a:gd name="connsiteY5" fmla="*/ 33031 h 1412802"/>
              <a:gd name="connsiteX6" fmla="*/ 1109614 w 1595662"/>
              <a:gd name="connsiteY6" fmla="*/ 2469 h 1412802"/>
              <a:gd name="connsiteX7" fmla="*/ 1595662 w 1595662"/>
              <a:gd name="connsiteY7" fmla="*/ 12510 h 1412802"/>
              <a:gd name="connsiteX0" fmla="*/ 9402 w 1595662"/>
              <a:gd name="connsiteY0" fmla="*/ 1412281 h 1412281"/>
              <a:gd name="connsiteX1" fmla="*/ 8034 w 1595662"/>
              <a:gd name="connsiteY1" fmla="*/ 1099000 h 1412281"/>
              <a:gd name="connsiteX2" fmla="*/ 4619 w 1595662"/>
              <a:gd name="connsiteY2" fmla="*/ 737360 h 1412281"/>
              <a:gd name="connsiteX3" fmla="*/ 69152 w 1595662"/>
              <a:gd name="connsiteY3" fmla="*/ 404069 h 1412281"/>
              <a:gd name="connsiteX4" fmla="*/ 215954 w 1595662"/>
              <a:gd name="connsiteY4" fmla="*/ 120352 h 1412281"/>
              <a:gd name="connsiteX5" fmla="*/ 612159 w 1595662"/>
              <a:gd name="connsiteY5" fmla="*/ 32510 h 1412281"/>
              <a:gd name="connsiteX6" fmla="*/ 1109614 w 1595662"/>
              <a:gd name="connsiteY6" fmla="*/ 1948 h 1412281"/>
              <a:gd name="connsiteX7" fmla="*/ 1595662 w 1595662"/>
              <a:gd name="connsiteY7" fmla="*/ 11989 h 1412281"/>
              <a:gd name="connsiteX0" fmla="*/ 9402 w 1595662"/>
              <a:gd name="connsiteY0" fmla="*/ 1402846 h 1402846"/>
              <a:gd name="connsiteX1" fmla="*/ 8034 w 1595662"/>
              <a:gd name="connsiteY1" fmla="*/ 1089565 h 1402846"/>
              <a:gd name="connsiteX2" fmla="*/ 4619 w 1595662"/>
              <a:gd name="connsiteY2" fmla="*/ 727925 h 1402846"/>
              <a:gd name="connsiteX3" fmla="*/ 69152 w 1595662"/>
              <a:gd name="connsiteY3" fmla="*/ 394634 h 1402846"/>
              <a:gd name="connsiteX4" fmla="*/ 215954 w 1595662"/>
              <a:gd name="connsiteY4" fmla="*/ 110917 h 1402846"/>
              <a:gd name="connsiteX5" fmla="*/ 612159 w 1595662"/>
              <a:gd name="connsiteY5" fmla="*/ 23075 h 1402846"/>
              <a:gd name="connsiteX6" fmla="*/ 1103654 w 1595662"/>
              <a:gd name="connsiteY6" fmla="*/ 2324 h 1402846"/>
              <a:gd name="connsiteX7" fmla="*/ 1595662 w 1595662"/>
              <a:gd name="connsiteY7" fmla="*/ 2554 h 1402846"/>
              <a:gd name="connsiteX0" fmla="*/ 9402 w 1595662"/>
              <a:gd name="connsiteY0" fmla="*/ 1400543 h 1400543"/>
              <a:gd name="connsiteX1" fmla="*/ 8034 w 1595662"/>
              <a:gd name="connsiteY1" fmla="*/ 1087262 h 1400543"/>
              <a:gd name="connsiteX2" fmla="*/ 4619 w 1595662"/>
              <a:gd name="connsiteY2" fmla="*/ 725622 h 1400543"/>
              <a:gd name="connsiteX3" fmla="*/ 69152 w 1595662"/>
              <a:gd name="connsiteY3" fmla="*/ 392331 h 1400543"/>
              <a:gd name="connsiteX4" fmla="*/ 215954 w 1595662"/>
              <a:gd name="connsiteY4" fmla="*/ 108614 h 1400543"/>
              <a:gd name="connsiteX5" fmla="*/ 612159 w 1595662"/>
              <a:gd name="connsiteY5" fmla="*/ 20772 h 1400543"/>
              <a:gd name="connsiteX6" fmla="*/ 1103654 w 1595662"/>
              <a:gd name="connsiteY6" fmla="*/ 21 h 1400543"/>
              <a:gd name="connsiteX7" fmla="*/ 1595662 w 1595662"/>
              <a:gd name="connsiteY7" fmla="*/ 251 h 1400543"/>
              <a:gd name="connsiteX0" fmla="*/ 9402 w 1595662"/>
              <a:gd name="connsiteY0" fmla="*/ 1400543 h 1400543"/>
              <a:gd name="connsiteX1" fmla="*/ 8034 w 1595662"/>
              <a:gd name="connsiteY1" fmla="*/ 1087262 h 1400543"/>
              <a:gd name="connsiteX2" fmla="*/ 4619 w 1595662"/>
              <a:gd name="connsiteY2" fmla="*/ 725622 h 1400543"/>
              <a:gd name="connsiteX3" fmla="*/ 69152 w 1595662"/>
              <a:gd name="connsiteY3" fmla="*/ 392331 h 1400543"/>
              <a:gd name="connsiteX4" fmla="*/ 215954 w 1595662"/>
              <a:gd name="connsiteY4" fmla="*/ 108614 h 1400543"/>
              <a:gd name="connsiteX5" fmla="*/ 612159 w 1595662"/>
              <a:gd name="connsiteY5" fmla="*/ 20772 h 1400543"/>
              <a:gd name="connsiteX6" fmla="*/ 1103654 w 1595662"/>
              <a:gd name="connsiteY6" fmla="*/ 21 h 1400543"/>
              <a:gd name="connsiteX7" fmla="*/ 1595662 w 1595662"/>
              <a:gd name="connsiteY7" fmla="*/ 251 h 1400543"/>
              <a:gd name="connsiteX0" fmla="*/ 9402 w 1595662"/>
              <a:gd name="connsiteY0" fmla="*/ 1400543 h 1400543"/>
              <a:gd name="connsiteX1" fmla="*/ 8034 w 1595662"/>
              <a:gd name="connsiteY1" fmla="*/ 1087262 h 1400543"/>
              <a:gd name="connsiteX2" fmla="*/ 4619 w 1595662"/>
              <a:gd name="connsiteY2" fmla="*/ 725622 h 1400543"/>
              <a:gd name="connsiteX3" fmla="*/ 69152 w 1595662"/>
              <a:gd name="connsiteY3" fmla="*/ 392331 h 1400543"/>
              <a:gd name="connsiteX4" fmla="*/ 215954 w 1595662"/>
              <a:gd name="connsiteY4" fmla="*/ 108614 h 1400543"/>
              <a:gd name="connsiteX5" fmla="*/ 612159 w 1595662"/>
              <a:gd name="connsiteY5" fmla="*/ 20772 h 1400543"/>
              <a:gd name="connsiteX6" fmla="*/ 1103654 w 1595662"/>
              <a:gd name="connsiteY6" fmla="*/ 21 h 1400543"/>
              <a:gd name="connsiteX7" fmla="*/ 1595662 w 1595662"/>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61961 w 1588471"/>
              <a:gd name="connsiteY3" fmla="*/ 392331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54015 w 1588471"/>
              <a:gd name="connsiteY3" fmla="*/ 384482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54015 w 1588471"/>
              <a:gd name="connsiteY3" fmla="*/ 384482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54015 w 1588471"/>
              <a:gd name="connsiteY3" fmla="*/ 384482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8471" h="1400543">
                <a:moveTo>
                  <a:pt x="2211" y="1400543"/>
                </a:moveTo>
                <a:cubicBezTo>
                  <a:pt x="14347" y="1334354"/>
                  <a:pt x="-15" y="1200076"/>
                  <a:pt x="843" y="1087262"/>
                </a:cubicBezTo>
                <a:cubicBezTo>
                  <a:pt x="1701" y="974448"/>
                  <a:pt x="-4432" y="825194"/>
                  <a:pt x="7361" y="723660"/>
                </a:cubicBezTo>
                <a:cubicBezTo>
                  <a:pt x="19154" y="622126"/>
                  <a:pt x="24421" y="490914"/>
                  <a:pt x="54015" y="384482"/>
                </a:cubicBezTo>
                <a:cubicBezTo>
                  <a:pt x="83609" y="278050"/>
                  <a:pt x="116938" y="169232"/>
                  <a:pt x="208763" y="108614"/>
                </a:cubicBezTo>
                <a:cubicBezTo>
                  <a:pt x="300588" y="47996"/>
                  <a:pt x="485707" y="37977"/>
                  <a:pt x="604968" y="20772"/>
                </a:cubicBezTo>
                <a:cubicBezTo>
                  <a:pt x="724229" y="1604"/>
                  <a:pt x="946720" y="4566"/>
                  <a:pt x="1096463" y="21"/>
                </a:cubicBezTo>
                <a:cubicBezTo>
                  <a:pt x="1305721" y="-932"/>
                  <a:pt x="1523951" y="32511"/>
                  <a:pt x="1588471" y="251"/>
                </a:cubicBezTo>
              </a:path>
            </a:pathLst>
          </a:custGeom>
          <a:noFill/>
          <a:ln>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1" name="Straight Arrow Connector 260"/>
          <p:cNvCxnSpPr/>
          <p:nvPr/>
        </p:nvCxnSpPr>
        <p:spPr>
          <a:xfrm flipV="1">
            <a:off x="6484587" y="1980545"/>
            <a:ext cx="0" cy="169201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64" name="Bent Arrow 263"/>
          <p:cNvSpPr/>
          <p:nvPr/>
        </p:nvSpPr>
        <p:spPr>
          <a:xfrm rot="13077167">
            <a:off x="5154279" y="2984546"/>
            <a:ext cx="1456148" cy="1033601"/>
          </a:xfrm>
          <a:prstGeom prst="bentArrow">
            <a:avLst>
              <a:gd name="adj1" fmla="val 17907"/>
              <a:gd name="adj2" fmla="val 19002"/>
              <a:gd name="adj3" fmla="val 24646"/>
              <a:gd name="adj4" fmla="val 74622"/>
            </a:avLst>
          </a:prstGeom>
          <a:gradFill flip="none" rotWithShape="1">
            <a:gsLst>
              <a:gs pos="0">
                <a:srgbClr val="00B050">
                  <a:alpha val="45000"/>
                </a:srgbClr>
              </a:gs>
              <a:gs pos="33000">
                <a:srgbClr val="007E39">
                  <a:alpha val="85882"/>
                </a:srgbClr>
              </a:gs>
              <a:gs pos="65000">
                <a:srgbClr val="005828">
                  <a:alpha val="84000"/>
                </a:srgbClr>
              </a:gs>
              <a:gs pos="100000">
                <a:srgbClr val="005828"/>
              </a:gs>
            </a:gsLst>
            <a:lin ang="0" scaled="1"/>
            <a:tileRect/>
          </a:gradFill>
          <a:ln>
            <a:noFill/>
            <a:headEnd type="none" w="med" len="med"/>
            <a:tailEnd type="triangl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
            </a:r>
            <a:endParaRPr lang="en-US" dirty="0"/>
          </a:p>
        </p:txBody>
      </p:sp>
      <p:sp>
        <p:nvSpPr>
          <p:cNvPr id="265" name="Bent Arrow 264"/>
          <p:cNvSpPr/>
          <p:nvPr/>
        </p:nvSpPr>
        <p:spPr>
          <a:xfrm rot="2404553">
            <a:off x="5370278" y="1386154"/>
            <a:ext cx="1394819" cy="1294870"/>
          </a:xfrm>
          <a:prstGeom prst="bentArrow">
            <a:avLst>
              <a:gd name="adj1" fmla="val 14831"/>
              <a:gd name="adj2" fmla="val 15522"/>
              <a:gd name="adj3" fmla="val 26973"/>
              <a:gd name="adj4" fmla="val 74622"/>
            </a:avLst>
          </a:prstGeom>
          <a:gradFill flip="none" rotWithShape="1">
            <a:gsLst>
              <a:gs pos="24200">
                <a:srgbClr val="00DA63">
                  <a:alpha val="71000"/>
                </a:srgbClr>
              </a:gs>
              <a:gs pos="0">
                <a:srgbClr val="00E266">
                  <a:alpha val="38000"/>
                </a:srgbClr>
              </a:gs>
              <a:gs pos="52000">
                <a:srgbClr val="00B050">
                  <a:alpha val="86000"/>
                </a:srgbClr>
              </a:gs>
              <a:gs pos="100000">
                <a:srgbClr val="00B050"/>
              </a:gs>
            </a:gsLst>
            <a:lin ang="0" scaled="1"/>
            <a:tileRect/>
          </a:gradFill>
          <a:ln>
            <a:noFill/>
            <a:headEnd type="none" w="med" len="med"/>
            <a:tailEnd type="triangl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
            </a:r>
            <a:endParaRPr lang="en-US" dirty="0"/>
          </a:p>
        </p:txBody>
      </p:sp>
    </p:spTree>
    <p:extLst>
      <p:ext uri="{BB962C8B-B14F-4D97-AF65-F5344CB8AC3E}">
        <p14:creationId xmlns:p14="http://schemas.microsoft.com/office/powerpoint/2010/main" val="31708077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srcRect l="18697" r="22098"/>
          <a:stretch/>
        </p:blipFill>
        <p:spPr>
          <a:xfrm>
            <a:off x="-39825" y="268492"/>
            <a:ext cx="6367550" cy="6454021"/>
          </a:xfrm>
          <a:prstGeom prst="rect">
            <a:avLst/>
          </a:prstGeom>
        </p:spPr>
      </p:pic>
      <p:grpSp>
        <p:nvGrpSpPr>
          <p:cNvPr id="16" name="Group 15"/>
          <p:cNvGrpSpPr/>
          <p:nvPr/>
        </p:nvGrpSpPr>
        <p:grpSpPr>
          <a:xfrm>
            <a:off x="2337871" y="4462777"/>
            <a:ext cx="513436" cy="1306256"/>
            <a:chOff x="4835543" y="4183001"/>
            <a:chExt cx="320798" cy="865564"/>
          </a:xfrm>
        </p:grpSpPr>
        <p:cxnSp>
          <p:nvCxnSpPr>
            <p:cNvPr id="17" name="Straight Connector 16"/>
            <p:cNvCxnSpPr/>
            <p:nvPr/>
          </p:nvCxnSpPr>
          <p:spPr>
            <a:xfrm>
              <a:off x="4835543" y="4183001"/>
              <a:ext cx="320798" cy="0"/>
            </a:xfrm>
            <a:prstGeom prst="line">
              <a:avLst/>
            </a:prstGeom>
            <a:ln w="57150"/>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835543" y="4399392"/>
              <a:ext cx="320798" cy="0"/>
            </a:xfrm>
            <a:prstGeom prst="line">
              <a:avLst/>
            </a:prstGeom>
            <a:ln w="57150">
              <a:solidFill>
                <a:srgbClr val="E84143"/>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4835543" y="4615783"/>
              <a:ext cx="320798" cy="0"/>
            </a:xfrm>
            <a:prstGeom prst="line">
              <a:avLst/>
            </a:prstGeom>
            <a:ln w="57150">
              <a:solidFill>
                <a:srgbClr val="6FBE6D"/>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4835543" y="4832174"/>
              <a:ext cx="320798" cy="0"/>
            </a:xfrm>
            <a:prstGeom prst="line">
              <a:avLst/>
            </a:prstGeom>
            <a:ln w="57150">
              <a:solidFill>
                <a:srgbClr val="FF9934"/>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4835543" y="5048565"/>
              <a:ext cx="320798" cy="0"/>
            </a:xfrm>
            <a:prstGeom prst="line">
              <a:avLst/>
            </a:prstGeom>
            <a:ln w="57150">
              <a:solidFill>
                <a:srgbClr val="E3E3E3"/>
              </a:solidFill>
            </a:ln>
            <a:effectLst/>
          </p:spPr>
          <p:style>
            <a:lnRef idx="2">
              <a:schemeClr val="accent1"/>
            </a:lnRef>
            <a:fillRef idx="0">
              <a:schemeClr val="accent1"/>
            </a:fillRef>
            <a:effectRef idx="1">
              <a:schemeClr val="accent1"/>
            </a:effectRef>
            <a:fontRef idx="minor">
              <a:schemeClr val="tx1"/>
            </a:fontRef>
          </p:style>
        </p:cxnSp>
      </p:grpSp>
      <p:pic>
        <p:nvPicPr>
          <p:cNvPr id="27" name="Picture 26"/>
          <p:cNvPicPr>
            <a:picLocks noChangeAspect="1"/>
          </p:cNvPicPr>
          <p:nvPr/>
        </p:nvPicPr>
        <p:blipFill rotWithShape="1">
          <a:blip r:embed="rId4">
            <a:extLst>
              <a:ext uri="{28A0092B-C50C-407E-A947-70E740481C1C}">
                <a14:useLocalDpi xmlns:a14="http://schemas.microsoft.com/office/drawing/2010/main" val="0"/>
              </a:ext>
            </a:extLst>
          </a:blip>
          <a:srcRect l="39537" r="9965" b="8155"/>
          <a:stretch/>
        </p:blipFill>
        <p:spPr>
          <a:xfrm>
            <a:off x="7032300" y="3989526"/>
            <a:ext cx="1706129" cy="2327305"/>
          </a:xfrm>
          <a:prstGeom prst="rect">
            <a:avLst/>
          </a:prstGeom>
        </p:spPr>
      </p:pic>
      <p:sp>
        <p:nvSpPr>
          <p:cNvPr id="30" name="TextBox 29"/>
          <p:cNvSpPr txBox="1"/>
          <p:nvPr/>
        </p:nvSpPr>
        <p:spPr>
          <a:xfrm>
            <a:off x="6714713" y="6295744"/>
            <a:ext cx="2111046" cy="246221"/>
          </a:xfrm>
          <a:prstGeom prst="rect">
            <a:avLst/>
          </a:prstGeom>
          <a:noFill/>
        </p:spPr>
        <p:txBody>
          <a:bodyPr wrap="square" lIns="0" tIns="0" rIns="0" bIns="0" rtlCol="0">
            <a:spAutoFit/>
          </a:bodyPr>
          <a:lstStyle/>
          <a:p>
            <a:pPr algn="ctr"/>
            <a:r>
              <a:rPr lang="en-US" sz="1600" dirty="0">
                <a:cs typeface="Arial"/>
              </a:rPr>
              <a:t>Protein Concentration </a:t>
            </a:r>
          </a:p>
        </p:txBody>
      </p:sp>
      <p:sp>
        <p:nvSpPr>
          <p:cNvPr id="32" name="Rectangle 31"/>
          <p:cNvSpPr/>
          <p:nvPr/>
        </p:nvSpPr>
        <p:spPr>
          <a:xfrm rot="16200000">
            <a:off x="6280245" y="5313811"/>
            <a:ext cx="1175963" cy="338554"/>
          </a:xfrm>
          <a:prstGeom prst="rect">
            <a:avLst/>
          </a:prstGeom>
          <a:noFill/>
        </p:spPr>
        <p:txBody>
          <a:bodyPr wrap="none">
            <a:spAutoFit/>
          </a:bodyPr>
          <a:lstStyle/>
          <a:p>
            <a:pPr algn="ctr"/>
            <a:r>
              <a:rPr lang="en-US" sz="1600" dirty="0" smtClean="0">
                <a:cs typeface="Arial"/>
              </a:rPr>
              <a:t>Attenuation</a:t>
            </a:r>
            <a:endParaRPr lang="en-US" sz="1600" dirty="0">
              <a:cs typeface="Arial"/>
            </a:endParaRPr>
          </a:p>
        </p:txBody>
      </p:sp>
      <p:sp>
        <p:nvSpPr>
          <p:cNvPr id="35" name="TextBox 34"/>
          <p:cNvSpPr txBox="1"/>
          <p:nvPr/>
        </p:nvSpPr>
        <p:spPr>
          <a:xfrm>
            <a:off x="6206990" y="4579837"/>
            <a:ext cx="542136" cy="461665"/>
          </a:xfrm>
          <a:prstGeom prst="rect">
            <a:avLst/>
          </a:prstGeom>
          <a:noFill/>
        </p:spPr>
        <p:txBody>
          <a:bodyPr wrap="none" rtlCol="0">
            <a:spAutoFit/>
          </a:bodyPr>
          <a:lstStyle/>
          <a:p>
            <a:r>
              <a:rPr lang="en-US" sz="2400" b="1" dirty="0" smtClean="0"/>
              <a:t>(d)</a:t>
            </a:r>
            <a:endParaRPr lang="en-US" sz="2400" b="1" dirty="0"/>
          </a:p>
        </p:txBody>
      </p:sp>
      <p:pic>
        <p:nvPicPr>
          <p:cNvPr id="26" name="Picture 25"/>
          <p:cNvPicPr>
            <a:picLocks noChangeAspect="1"/>
          </p:cNvPicPr>
          <p:nvPr/>
        </p:nvPicPr>
        <p:blipFill rotWithShape="1">
          <a:blip r:embed="rId5">
            <a:extLst>
              <a:ext uri="{28A0092B-C50C-407E-A947-70E740481C1C}">
                <a14:useLocalDpi xmlns:a14="http://schemas.microsoft.com/office/drawing/2010/main" val="0"/>
              </a:ext>
            </a:extLst>
          </a:blip>
          <a:srcRect l="39572" r="1" b="8155"/>
          <a:stretch/>
        </p:blipFill>
        <p:spPr>
          <a:xfrm>
            <a:off x="7054876" y="2034014"/>
            <a:ext cx="2041607" cy="2327305"/>
          </a:xfrm>
          <a:prstGeom prst="rect">
            <a:avLst/>
          </a:prstGeom>
        </p:spPr>
      </p:pic>
      <p:sp>
        <p:nvSpPr>
          <p:cNvPr id="29" name="TextBox 28"/>
          <p:cNvSpPr txBox="1"/>
          <p:nvPr/>
        </p:nvSpPr>
        <p:spPr>
          <a:xfrm>
            <a:off x="7024875" y="4359632"/>
            <a:ext cx="1652565" cy="246221"/>
          </a:xfrm>
          <a:prstGeom prst="rect">
            <a:avLst/>
          </a:prstGeom>
          <a:noFill/>
        </p:spPr>
        <p:txBody>
          <a:bodyPr wrap="square" lIns="0" tIns="0" rIns="0" bIns="0" rtlCol="0">
            <a:spAutoFit/>
          </a:bodyPr>
          <a:lstStyle/>
          <a:p>
            <a:pPr algn="ctr"/>
            <a:r>
              <a:rPr lang="en-US" sz="1600" dirty="0" smtClean="0">
                <a:cs typeface="Arial"/>
              </a:rPr>
              <a:t>Size</a:t>
            </a:r>
          </a:p>
        </p:txBody>
      </p:sp>
      <p:sp>
        <p:nvSpPr>
          <p:cNvPr id="31" name="Rectangle 30"/>
          <p:cNvSpPr/>
          <p:nvPr/>
        </p:nvSpPr>
        <p:spPr>
          <a:xfrm rot="16200000">
            <a:off x="6267614" y="3360908"/>
            <a:ext cx="1175963" cy="338554"/>
          </a:xfrm>
          <a:prstGeom prst="rect">
            <a:avLst/>
          </a:prstGeom>
          <a:noFill/>
        </p:spPr>
        <p:txBody>
          <a:bodyPr wrap="none">
            <a:spAutoFit/>
          </a:bodyPr>
          <a:lstStyle/>
          <a:p>
            <a:pPr algn="ctr"/>
            <a:r>
              <a:rPr lang="en-US" sz="1600" dirty="0" smtClean="0">
                <a:cs typeface="Arial"/>
              </a:rPr>
              <a:t>Attenuation</a:t>
            </a:r>
            <a:endParaRPr lang="en-US" sz="1600" dirty="0">
              <a:cs typeface="Arial"/>
            </a:endParaRPr>
          </a:p>
        </p:txBody>
      </p:sp>
      <p:sp>
        <p:nvSpPr>
          <p:cNvPr id="34" name="TextBox 33"/>
          <p:cNvSpPr txBox="1"/>
          <p:nvPr/>
        </p:nvSpPr>
        <p:spPr>
          <a:xfrm>
            <a:off x="6206990" y="2516411"/>
            <a:ext cx="500458" cy="461665"/>
          </a:xfrm>
          <a:prstGeom prst="rect">
            <a:avLst/>
          </a:prstGeom>
          <a:noFill/>
        </p:spPr>
        <p:txBody>
          <a:bodyPr wrap="none" rtlCol="0">
            <a:spAutoFit/>
          </a:bodyPr>
          <a:lstStyle/>
          <a:p>
            <a:r>
              <a:rPr lang="en-US" sz="2400" b="1" dirty="0" smtClean="0"/>
              <a:t>(c)</a:t>
            </a:r>
            <a:endParaRPr lang="en-US" sz="2400" b="1" dirty="0"/>
          </a:p>
        </p:txBody>
      </p:sp>
      <p:sp>
        <p:nvSpPr>
          <p:cNvPr id="36" name="TextBox 35"/>
          <p:cNvSpPr txBox="1"/>
          <p:nvPr/>
        </p:nvSpPr>
        <p:spPr>
          <a:xfrm>
            <a:off x="7049567" y="2389134"/>
            <a:ext cx="1652565" cy="246221"/>
          </a:xfrm>
          <a:prstGeom prst="rect">
            <a:avLst/>
          </a:prstGeom>
          <a:noFill/>
        </p:spPr>
        <p:txBody>
          <a:bodyPr wrap="square" lIns="0" tIns="0" rIns="0" bIns="0" rtlCol="0">
            <a:spAutoFit/>
          </a:bodyPr>
          <a:lstStyle/>
          <a:p>
            <a:pPr algn="ctr"/>
            <a:r>
              <a:rPr lang="en-US" sz="1600" dirty="0" smtClean="0">
                <a:cs typeface="Arial"/>
              </a:rPr>
              <a:t>Size</a:t>
            </a:r>
          </a:p>
        </p:txBody>
      </p:sp>
      <p:pic>
        <p:nvPicPr>
          <p:cNvPr id="37" name="Picture 36"/>
          <p:cNvPicPr>
            <a:picLocks noChangeAspect="1"/>
          </p:cNvPicPr>
          <p:nvPr/>
        </p:nvPicPr>
        <p:blipFill rotWithShape="1">
          <a:blip r:embed="rId6">
            <a:extLst>
              <a:ext uri="{28A0092B-C50C-407E-A947-70E740481C1C}">
                <a14:useLocalDpi xmlns:a14="http://schemas.microsoft.com/office/drawing/2010/main" val="0"/>
              </a:ext>
            </a:extLst>
          </a:blip>
          <a:srcRect l="39490" b="8155"/>
          <a:stretch/>
        </p:blipFill>
        <p:spPr>
          <a:xfrm>
            <a:off x="7052927" y="61829"/>
            <a:ext cx="2044370" cy="2327305"/>
          </a:xfrm>
          <a:prstGeom prst="rect">
            <a:avLst/>
          </a:prstGeom>
        </p:spPr>
      </p:pic>
      <p:sp>
        <p:nvSpPr>
          <p:cNvPr id="38" name="Rectangle 37"/>
          <p:cNvSpPr/>
          <p:nvPr/>
        </p:nvSpPr>
        <p:spPr>
          <a:xfrm rot="16200000">
            <a:off x="5848588" y="1428127"/>
            <a:ext cx="2022541" cy="338554"/>
          </a:xfrm>
          <a:prstGeom prst="rect">
            <a:avLst/>
          </a:prstGeom>
          <a:noFill/>
        </p:spPr>
        <p:txBody>
          <a:bodyPr wrap="none">
            <a:spAutoFit/>
          </a:bodyPr>
          <a:lstStyle/>
          <a:p>
            <a:pPr algn="ctr"/>
            <a:r>
              <a:rPr lang="en-US" sz="1600" dirty="0">
                <a:cs typeface="Arial"/>
              </a:rPr>
              <a:t>Protein Concentration</a:t>
            </a:r>
          </a:p>
        </p:txBody>
      </p:sp>
      <p:sp>
        <p:nvSpPr>
          <p:cNvPr id="39" name="TextBox 38"/>
          <p:cNvSpPr txBox="1"/>
          <p:nvPr/>
        </p:nvSpPr>
        <p:spPr>
          <a:xfrm>
            <a:off x="6206990" y="452986"/>
            <a:ext cx="542136" cy="461665"/>
          </a:xfrm>
          <a:prstGeom prst="rect">
            <a:avLst/>
          </a:prstGeom>
          <a:noFill/>
        </p:spPr>
        <p:txBody>
          <a:bodyPr wrap="none" rtlCol="0">
            <a:spAutoFit/>
          </a:bodyPr>
          <a:lstStyle/>
          <a:p>
            <a:r>
              <a:rPr lang="en-US" sz="2400" b="1" dirty="0" smtClean="0"/>
              <a:t>(b)</a:t>
            </a:r>
            <a:endParaRPr lang="en-US" sz="2400" b="1" dirty="0"/>
          </a:p>
        </p:txBody>
      </p:sp>
      <p:sp>
        <p:nvSpPr>
          <p:cNvPr id="42" name="TextBox 41"/>
          <p:cNvSpPr txBox="1"/>
          <p:nvPr/>
        </p:nvSpPr>
        <p:spPr>
          <a:xfrm>
            <a:off x="69377" y="452986"/>
            <a:ext cx="529312" cy="461665"/>
          </a:xfrm>
          <a:prstGeom prst="rect">
            <a:avLst/>
          </a:prstGeom>
          <a:noFill/>
        </p:spPr>
        <p:txBody>
          <a:bodyPr wrap="none" rtlCol="0">
            <a:spAutoFit/>
          </a:bodyPr>
          <a:lstStyle/>
          <a:p>
            <a:r>
              <a:rPr lang="en-US" sz="2400" b="1" dirty="0" smtClean="0"/>
              <a:t>(a)</a:t>
            </a:r>
            <a:endParaRPr lang="en-US" sz="2400" b="1" dirty="0"/>
          </a:p>
        </p:txBody>
      </p:sp>
      <p:grpSp>
        <p:nvGrpSpPr>
          <p:cNvPr id="43" name="Group 42"/>
          <p:cNvGrpSpPr/>
          <p:nvPr/>
        </p:nvGrpSpPr>
        <p:grpSpPr>
          <a:xfrm>
            <a:off x="7906000" y="780661"/>
            <a:ext cx="792093" cy="336837"/>
            <a:chOff x="7537335" y="742700"/>
            <a:chExt cx="1218029" cy="517966"/>
          </a:xfrm>
        </p:grpSpPr>
        <p:pic>
          <p:nvPicPr>
            <p:cNvPr id="44" name="Picture 43" descr="Screen Shot 2014-11-10 at 2.19.30 PM.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37335" y="742700"/>
              <a:ext cx="1218029" cy="517966"/>
            </a:xfrm>
            <a:prstGeom prst="rect">
              <a:avLst/>
            </a:prstGeom>
          </p:spPr>
        </p:pic>
        <p:sp>
          <p:nvSpPr>
            <p:cNvPr id="45" name="Oval 44"/>
            <p:cNvSpPr/>
            <p:nvPr/>
          </p:nvSpPr>
          <p:spPr>
            <a:xfrm>
              <a:off x="7820508" y="867129"/>
              <a:ext cx="62865" cy="60008"/>
            </a:xfrm>
            <a:prstGeom prst="ellipse">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46" name="Oval 45"/>
            <p:cNvSpPr/>
            <p:nvPr/>
          </p:nvSpPr>
          <p:spPr>
            <a:xfrm>
              <a:off x="7820508" y="1079537"/>
              <a:ext cx="62865" cy="60008"/>
            </a:xfrm>
            <a:prstGeom prst="ellipse">
              <a:avLst/>
            </a:prstGeom>
            <a:solidFill>
              <a:srgbClr val="37D63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grpSp>
      <p:grpSp>
        <p:nvGrpSpPr>
          <p:cNvPr id="47" name="Group 46"/>
          <p:cNvGrpSpPr/>
          <p:nvPr/>
        </p:nvGrpSpPr>
        <p:grpSpPr>
          <a:xfrm>
            <a:off x="7906000" y="2752846"/>
            <a:ext cx="792093" cy="336837"/>
            <a:chOff x="7537335" y="742700"/>
            <a:chExt cx="1218029" cy="517966"/>
          </a:xfrm>
        </p:grpSpPr>
        <p:pic>
          <p:nvPicPr>
            <p:cNvPr id="48" name="Picture 47" descr="Screen Shot 2014-11-10 at 2.19.30 PM.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37335" y="742700"/>
              <a:ext cx="1218029" cy="517966"/>
            </a:xfrm>
            <a:prstGeom prst="rect">
              <a:avLst/>
            </a:prstGeom>
          </p:spPr>
        </p:pic>
        <p:sp>
          <p:nvSpPr>
            <p:cNvPr id="49" name="Oval 48"/>
            <p:cNvSpPr/>
            <p:nvPr/>
          </p:nvSpPr>
          <p:spPr>
            <a:xfrm>
              <a:off x="7820508" y="867129"/>
              <a:ext cx="62865" cy="60008"/>
            </a:xfrm>
            <a:prstGeom prst="ellipse">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50" name="Oval 49"/>
            <p:cNvSpPr/>
            <p:nvPr/>
          </p:nvSpPr>
          <p:spPr>
            <a:xfrm>
              <a:off x="7820508" y="1079537"/>
              <a:ext cx="62865" cy="60008"/>
            </a:xfrm>
            <a:prstGeom prst="ellipse">
              <a:avLst/>
            </a:prstGeom>
            <a:solidFill>
              <a:srgbClr val="37D63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grpSp>
      <p:grpSp>
        <p:nvGrpSpPr>
          <p:cNvPr id="51" name="Group 50"/>
          <p:cNvGrpSpPr/>
          <p:nvPr/>
        </p:nvGrpSpPr>
        <p:grpSpPr>
          <a:xfrm>
            <a:off x="7897323" y="4697469"/>
            <a:ext cx="792093" cy="336837"/>
            <a:chOff x="7537335" y="742700"/>
            <a:chExt cx="1218029" cy="517966"/>
          </a:xfrm>
        </p:grpSpPr>
        <p:pic>
          <p:nvPicPr>
            <p:cNvPr id="52" name="Picture 51" descr="Screen Shot 2014-11-10 at 2.19.30 PM.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537335" y="742700"/>
              <a:ext cx="1218029" cy="517966"/>
            </a:xfrm>
            <a:prstGeom prst="rect">
              <a:avLst/>
            </a:prstGeom>
          </p:spPr>
        </p:pic>
        <p:sp>
          <p:nvSpPr>
            <p:cNvPr id="53" name="Oval 52"/>
            <p:cNvSpPr/>
            <p:nvPr/>
          </p:nvSpPr>
          <p:spPr>
            <a:xfrm>
              <a:off x="7820508" y="867129"/>
              <a:ext cx="62865" cy="60008"/>
            </a:xfrm>
            <a:prstGeom prst="ellipse">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54" name="Oval 53"/>
            <p:cNvSpPr/>
            <p:nvPr/>
          </p:nvSpPr>
          <p:spPr>
            <a:xfrm>
              <a:off x="7820508" y="1079537"/>
              <a:ext cx="62865" cy="60008"/>
            </a:xfrm>
            <a:prstGeom prst="ellipse">
              <a:avLst/>
            </a:prstGeom>
            <a:solidFill>
              <a:srgbClr val="37D63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grpSp>
    </p:spTree>
    <p:extLst>
      <p:ext uri="{BB962C8B-B14F-4D97-AF65-F5344CB8AC3E}">
        <p14:creationId xmlns:p14="http://schemas.microsoft.com/office/powerpoint/2010/main" val="1330775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23637" b="15085"/>
          <a:stretch/>
        </p:blipFill>
        <p:spPr>
          <a:xfrm>
            <a:off x="157943" y="652417"/>
            <a:ext cx="8803178" cy="5339713"/>
          </a:xfrm>
          <a:prstGeom prst="rect">
            <a:avLst/>
          </a:prstGeom>
        </p:spPr>
      </p:pic>
      <p:grpSp>
        <p:nvGrpSpPr>
          <p:cNvPr id="15" name="Group 14"/>
          <p:cNvGrpSpPr/>
          <p:nvPr/>
        </p:nvGrpSpPr>
        <p:grpSpPr>
          <a:xfrm>
            <a:off x="997860" y="1867593"/>
            <a:ext cx="7853783" cy="1527182"/>
            <a:chOff x="997860" y="1867593"/>
            <a:chExt cx="7853783" cy="1527182"/>
          </a:xfrm>
        </p:grpSpPr>
        <p:sp>
          <p:nvSpPr>
            <p:cNvPr id="25" name="TextBox 24"/>
            <p:cNvSpPr txBox="1"/>
            <p:nvPr/>
          </p:nvSpPr>
          <p:spPr>
            <a:xfrm rot="5400000" flipV="1">
              <a:off x="400741" y="2536046"/>
              <a:ext cx="1455848"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1</a:t>
              </a:r>
            </a:p>
          </p:txBody>
        </p:sp>
        <p:sp>
          <p:nvSpPr>
            <p:cNvPr id="32" name="TextBox 31"/>
            <p:cNvSpPr txBox="1"/>
            <p:nvPr/>
          </p:nvSpPr>
          <p:spPr>
            <a:xfrm rot="5400000" flipV="1">
              <a:off x="906886" y="2536046"/>
              <a:ext cx="1455848"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2</a:t>
              </a:r>
            </a:p>
          </p:txBody>
        </p:sp>
        <p:sp>
          <p:nvSpPr>
            <p:cNvPr id="33" name="TextBox 32"/>
            <p:cNvSpPr txBox="1"/>
            <p:nvPr/>
          </p:nvSpPr>
          <p:spPr>
            <a:xfrm rot="5400000" flipV="1">
              <a:off x="1413031" y="2536046"/>
              <a:ext cx="1455848"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3</a:t>
              </a:r>
            </a:p>
          </p:txBody>
        </p:sp>
        <p:sp>
          <p:nvSpPr>
            <p:cNvPr id="34" name="TextBox 33"/>
            <p:cNvSpPr txBox="1"/>
            <p:nvPr/>
          </p:nvSpPr>
          <p:spPr>
            <a:xfrm rot="5400000" flipV="1">
              <a:off x="1919176" y="2536046"/>
              <a:ext cx="1455848"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4</a:t>
              </a:r>
            </a:p>
          </p:txBody>
        </p:sp>
        <p:sp>
          <p:nvSpPr>
            <p:cNvPr id="40" name="TextBox 39"/>
            <p:cNvSpPr txBox="1"/>
            <p:nvPr/>
          </p:nvSpPr>
          <p:spPr>
            <a:xfrm rot="5400000" flipV="1">
              <a:off x="2425321" y="2536046"/>
              <a:ext cx="1455848"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5</a:t>
              </a:r>
            </a:p>
          </p:txBody>
        </p:sp>
        <p:sp>
          <p:nvSpPr>
            <p:cNvPr id="41" name="TextBox 40"/>
            <p:cNvSpPr txBox="1"/>
            <p:nvPr/>
          </p:nvSpPr>
          <p:spPr>
            <a:xfrm rot="5400000" flipV="1">
              <a:off x="2931466" y="2536046"/>
              <a:ext cx="1455848"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6</a:t>
              </a:r>
            </a:p>
          </p:txBody>
        </p:sp>
        <p:sp>
          <p:nvSpPr>
            <p:cNvPr id="42" name="TextBox 41"/>
            <p:cNvSpPr txBox="1"/>
            <p:nvPr/>
          </p:nvSpPr>
          <p:spPr>
            <a:xfrm rot="5400000" flipV="1">
              <a:off x="3437612" y="2536046"/>
              <a:ext cx="1455848"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7</a:t>
              </a:r>
            </a:p>
          </p:txBody>
        </p:sp>
        <p:sp>
          <p:nvSpPr>
            <p:cNvPr id="43" name="TextBox 42"/>
            <p:cNvSpPr txBox="1"/>
            <p:nvPr/>
          </p:nvSpPr>
          <p:spPr>
            <a:xfrm rot="5400000" flipV="1">
              <a:off x="3943756" y="2536046"/>
              <a:ext cx="1455848"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8</a:t>
              </a:r>
            </a:p>
          </p:txBody>
        </p:sp>
        <p:sp>
          <p:nvSpPr>
            <p:cNvPr id="44" name="TextBox 43"/>
            <p:cNvSpPr txBox="1"/>
            <p:nvPr/>
          </p:nvSpPr>
          <p:spPr>
            <a:xfrm rot="5400000" flipV="1">
              <a:off x="4449901" y="2536046"/>
              <a:ext cx="1455848"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9</a:t>
              </a:r>
            </a:p>
          </p:txBody>
        </p:sp>
        <p:sp>
          <p:nvSpPr>
            <p:cNvPr id="45" name="TextBox 44"/>
            <p:cNvSpPr txBox="1"/>
            <p:nvPr/>
          </p:nvSpPr>
          <p:spPr>
            <a:xfrm rot="5400000" flipV="1">
              <a:off x="4920781" y="2499978"/>
              <a:ext cx="1526380"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10</a:t>
              </a:r>
            </a:p>
          </p:txBody>
        </p:sp>
        <p:sp>
          <p:nvSpPr>
            <p:cNvPr id="46" name="TextBox 45"/>
            <p:cNvSpPr txBox="1"/>
            <p:nvPr/>
          </p:nvSpPr>
          <p:spPr>
            <a:xfrm rot="5400000" flipV="1">
              <a:off x="5426926" y="2499978"/>
              <a:ext cx="1526380"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11</a:t>
              </a:r>
            </a:p>
          </p:txBody>
        </p:sp>
        <p:sp>
          <p:nvSpPr>
            <p:cNvPr id="47" name="TextBox 46"/>
            <p:cNvSpPr txBox="1"/>
            <p:nvPr/>
          </p:nvSpPr>
          <p:spPr>
            <a:xfrm rot="5400000" flipV="1">
              <a:off x="5933071" y="2499978"/>
              <a:ext cx="1526380"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12</a:t>
              </a:r>
            </a:p>
          </p:txBody>
        </p:sp>
        <p:sp>
          <p:nvSpPr>
            <p:cNvPr id="48" name="TextBox 47"/>
            <p:cNvSpPr txBox="1"/>
            <p:nvPr/>
          </p:nvSpPr>
          <p:spPr>
            <a:xfrm rot="5400000" flipV="1">
              <a:off x="6439216" y="2499978"/>
              <a:ext cx="1526380"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13</a:t>
              </a:r>
            </a:p>
          </p:txBody>
        </p:sp>
        <p:sp>
          <p:nvSpPr>
            <p:cNvPr id="49" name="TextBox 48"/>
            <p:cNvSpPr txBox="1"/>
            <p:nvPr/>
          </p:nvSpPr>
          <p:spPr>
            <a:xfrm rot="5400000" flipV="1">
              <a:off x="6945361" y="2499978"/>
              <a:ext cx="1526380"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14</a:t>
              </a:r>
            </a:p>
          </p:txBody>
        </p:sp>
        <p:sp>
          <p:nvSpPr>
            <p:cNvPr id="50" name="TextBox 49"/>
            <p:cNvSpPr txBox="1"/>
            <p:nvPr/>
          </p:nvSpPr>
          <p:spPr>
            <a:xfrm rot="5400000" flipV="1">
              <a:off x="7451506" y="2499978"/>
              <a:ext cx="1526380"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15</a:t>
              </a:r>
            </a:p>
          </p:txBody>
        </p:sp>
        <p:sp>
          <p:nvSpPr>
            <p:cNvPr id="51" name="TextBox 50"/>
            <p:cNvSpPr txBox="1"/>
            <p:nvPr/>
          </p:nvSpPr>
          <p:spPr>
            <a:xfrm rot="5400000" flipV="1">
              <a:off x="7957648" y="2499978"/>
              <a:ext cx="1526380" cy="261610"/>
            </a:xfrm>
            <a:prstGeom prst="rect">
              <a:avLst/>
            </a:prstGeom>
            <a:noFill/>
          </p:spPr>
          <p:txBody>
            <a:bodyPr wrap="none" rtlCol="0">
              <a:spAutoFit/>
            </a:bodyPr>
            <a:lstStyle/>
            <a:p>
              <a:r>
                <a:rPr lang="en-US" sz="1100" b="1" dirty="0" smtClean="0">
                  <a:solidFill>
                    <a:schemeClr val="tx1">
                      <a:lumMod val="85000"/>
                      <a:lumOff val="15000"/>
                    </a:schemeClr>
                  </a:solidFill>
                  <a:latin typeface="Calibri Light" panose="020F0302020204030204" pitchFamily="34" charset="0"/>
                </a:rPr>
                <a:t>Principal Component 16</a:t>
              </a:r>
            </a:p>
          </p:txBody>
        </p:sp>
      </p:grpSp>
      <p:cxnSp>
        <p:nvCxnSpPr>
          <p:cNvPr id="10" name="Straight Connector 9"/>
          <p:cNvCxnSpPr/>
          <p:nvPr/>
        </p:nvCxnSpPr>
        <p:spPr>
          <a:xfrm>
            <a:off x="166255" y="3350030"/>
            <a:ext cx="8919558" cy="0"/>
          </a:xfrm>
          <a:prstGeom prst="line">
            <a:avLst/>
          </a:prstGeom>
          <a:ln>
            <a:solidFill>
              <a:srgbClr val="262626"/>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273721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srcRect l="17086" t="-720" r="24730" b="9793"/>
          <a:stretch/>
        </p:blipFill>
        <p:spPr>
          <a:xfrm>
            <a:off x="4581606" y="1555684"/>
            <a:ext cx="4593492" cy="4387704"/>
          </a:xfrm>
          <a:prstGeom prst="rect">
            <a:avLst/>
          </a:prstGeom>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12448" r="10068"/>
          <a:stretch/>
        </p:blipFill>
        <p:spPr>
          <a:xfrm>
            <a:off x="178043" y="1460018"/>
            <a:ext cx="4461163" cy="4483370"/>
          </a:xfrm>
          <a:prstGeom prst="rect">
            <a:avLst/>
          </a:prstGeom>
        </p:spPr>
      </p:pic>
      <p:sp>
        <p:nvSpPr>
          <p:cNvPr id="2" name="TextBox 1"/>
          <p:cNvSpPr txBox="1"/>
          <p:nvPr/>
        </p:nvSpPr>
        <p:spPr>
          <a:xfrm>
            <a:off x="142718" y="1460018"/>
            <a:ext cx="436338" cy="369332"/>
          </a:xfrm>
          <a:prstGeom prst="rect">
            <a:avLst/>
          </a:prstGeom>
          <a:noFill/>
        </p:spPr>
        <p:txBody>
          <a:bodyPr wrap="none" rtlCol="0">
            <a:spAutoFit/>
          </a:bodyPr>
          <a:lstStyle/>
          <a:p>
            <a:r>
              <a:rPr lang="en-US" dirty="0" smtClean="0"/>
              <a:t>(a)</a:t>
            </a:r>
            <a:endParaRPr lang="en-US" dirty="0"/>
          </a:p>
        </p:txBody>
      </p:sp>
      <p:sp>
        <p:nvSpPr>
          <p:cNvPr id="37" name="TextBox 36"/>
          <p:cNvSpPr txBox="1"/>
          <p:nvPr/>
        </p:nvSpPr>
        <p:spPr>
          <a:xfrm>
            <a:off x="4581606" y="1460018"/>
            <a:ext cx="447558" cy="369332"/>
          </a:xfrm>
          <a:prstGeom prst="rect">
            <a:avLst/>
          </a:prstGeom>
          <a:noFill/>
        </p:spPr>
        <p:txBody>
          <a:bodyPr wrap="none" rtlCol="0">
            <a:spAutoFit/>
          </a:bodyPr>
          <a:lstStyle/>
          <a:p>
            <a:r>
              <a:rPr lang="en-US" dirty="0" smtClean="0"/>
              <a:t>(b)</a:t>
            </a:r>
            <a:endParaRPr lang="en-US" dirty="0"/>
          </a:p>
        </p:txBody>
      </p:sp>
      <p:grpSp>
        <p:nvGrpSpPr>
          <p:cNvPr id="5" name="Group 4"/>
          <p:cNvGrpSpPr/>
          <p:nvPr/>
        </p:nvGrpSpPr>
        <p:grpSpPr>
          <a:xfrm>
            <a:off x="3150172" y="1644684"/>
            <a:ext cx="1041476" cy="1031612"/>
            <a:chOff x="332185" y="3611004"/>
            <a:chExt cx="1041476" cy="1031612"/>
          </a:xfrm>
        </p:grpSpPr>
        <p:grpSp>
          <p:nvGrpSpPr>
            <p:cNvPr id="4" name="Group 3"/>
            <p:cNvGrpSpPr/>
            <p:nvPr/>
          </p:nvGrpSpPr>
          <p:grpSpPr>
            <a:xfrm>
              <a:off x="332185" y="3620097"/>
              <a:ext cx="1041476" cy="1017003"/>
              <a:chOff x="752314" y="3606667"/>
              <a:chExt cx="1041476" cy="1017003"/>
            </a:xfrm>
          </p:grpSpPr>
          <p:sp>
            <p:nvSpPr>
              <p:cNvPr id="48" name="Rectangle 47"/>
              <p:cNvSpPr/>
              <p:nvPr/>
            </p:nvSpPr>
            <p:spPr>
              <a:xfrm>
                <a:off x="809323" y="3606667"/>
                <a:ext cx="984467" cy="1014972"/>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3BD612"/>
                  </a:solidFill>
                </a:endParaRPr>
              </a:p>
            </p:txBody>
          </p:sp>
          <p:grpSp>
            <p:nvGrpSpPr>
              <p:cNvPr id="49" name="Group 48"/>
              <p:cNvGrpSpPr/>
              <p:nvPr/>
            </p:nvGrpSpPr>
            <p:grpSpPr>
              <a:xfrm>
                <a:off x="752314" y="3608697"/>
                <a:ext cx="1039489" cy="1014973"/>
                <a:chOff x="918350" y="413193"/>
                <a:chExt cx="1962537" cy="2382822"/>
              </a:xfrm>
            </p:grpSpPr>
            <p:cxnSp>
              <p:nvCxnSpPr>
                <p:cNvPr id="51" name="Straight Connector 50"/>
                <p:cNvCxnSpPr/>
                <p:nvPr/>
              </p:nvCxnSpPr>
              <p:spPr>
                <a:xfrm>
                  <a:off x="918350" y="418345"/>
                  <a:ext cx="91440" cy="0"/>
                </a:xfrm>
                <a:prstGeom prst="line">
                  <a:avLst/>
                </a:prstGeom>
                <a:ln w="762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3" name="Rectangle 52"/>
                <p:cNvSpPr/>
                <p:nvPr/>
              </p:nvSpPr>
              <p:spPr>
                <a:xfrm>
                  <a:off x="1022232" y="413193"/>
                  <a:ext cx="1858655" cy="2382822"/>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3BD612"/>
                    </a:solidFill>
                  </a:endParaRPr>
                </a:p>
              </p:txBody>
            </p:sp>
          </p:grpSp>
        </p:grpSp>
        <p:pic>
          <p:nvPicPr>
            <p:cNvPr id="54" name="Picture 53"/>
            <p:cNvPicPr>
              <a:picLocks noChangeAspect="1"/>
            </p:cNvPicPr>
            <p:nvPr/>
          </p:nvPicPr>
          <p:blipFill rotWithShape="1">
            <a:blip r:embed="rId5">
              <a:extLst>
                <a:ext uri="{28A0092B-C50C-407E-A947-70E740481C1C}">
                  <a14:useLocalDpi xmlns:a14="http://schemas.microsoft.com/office/drawing/2010/main" val="0"/>
                </a:ext>
              </a:extLst>
            </a:blip>
            <a:srcRect l="45762" t="21571" r="9099" b="14142"/>
            <a:stretch/>
          </p:blipFill>
          <p:spPr>
            <a:xfrm>
              <a:off x="381590" y="3611004"/>
              <a:ext cx="992071" cy="1031612"/>
            </a:xfrm>
            <a:prstGeom prst="rect">
              <a:avLst/>
            </a:prstGeom>
          </p:spPr>
        </p:pic>
      </p:grpSp>
      <p:grpSp>
        <p:nvGrpSpPr>
          <p:cNvPr id="26" name="Group 25"/>
          <p:cNvGrpSpPr/>
          <p:nvPr/>
        </p:nvGrpSpPr>
        <p:grpSpPr>
          <a:xfrm>
            <a:off x="6615495" y="4295915"/>
            <a:ext cx="380335" cy="960120"/>
            <a:chOff x="4835543" y="4183001"/>
            <a:chExt cx="320798" cy="865564"/>
          </a:xfrm>
        </p:grpSpPr>
        <p:cxnSp>
          <p:nvCxnSpPr>
            <p:cNvPr id="27" name="Straight Connector 26"/>
            <p:cNvCxnSpPr/>
            <p:nvPr/>
          </p:nvCxnSpPr>
          <p:spPr>
            <a:xfrm>
              <a:off x="4835543" y="4183001"/>
              <a:ext cx="320798" cy="0"/>
            </a:xfrm>
            <a:prstGeom prst="line">
              <a:avLst/>
            </a:prstGeom>
            <a:ln w="57150"/>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4835543" y="4399392"/>
              <a:ext cx="320798" cy="0"/>
            </a:xfrm>
            <a:prstGeom prst="line">
              <a:avLst/>
            </a:prstGeom>
            <a:ln w="57150">
              <a:solidFill>
                <a:srgbClr val="E84143"/>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4835543" y="4615783"/>
              <a:ext cx="320798" cy="0"/>
            </a:xfrm>
            <a:prstGeom prst="line">
              <a:avLst/>
            </a:prstGeom>
            <a:ln w="57150">
              <a:solidFill>
                <a:srgbClr val="6FBE6D"/>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835543" y="4832174"/>
              <a:ext cx="320798" cy="0"/>
            </a:xfrm>
            <a:prstGeom prst="line">
              <a:avLst/>
            </a:prstGeom>
            <a:ln w="57150">
              <a:solidFill>
                <a:srgbClr val="FF9934"/>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4835543" y="5048565"/>
              <a:ext cx="320798" cy="0"/>
            </a:xfrm>
            <a:prstGeom prst="line">
              <a:avLst/>
            </a:prstGeom>
            <a:ln w="57150">
              <a:solidFill>
                <a:srgbClr val="E1E1E1"/>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8460583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24477</TotalTime>
  <Words>1730</Words>
  <Application>Microsoft Office PowerPoint</Application>
  <PresentationFormat>On-screen Show (4:3)</PresentationFormat>
  <Paragraphs>188</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Gill Sans</vt:lpstr>
      <vt:lpstr>宋体</vt:lpstr>
      <vt:lpstr>Arial</vt:lpstr>
      <vt:lpstr>Calibri</vt:lpstr>
      <vt:lpstr>Calibri Light</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UCLA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Claire Chen</dc:creator>
  <cp:lastModifiedBy>Claire Chen</cp:lastModifiedBy>
  <cp:revision>372</cp:revision>
  <dcterms:created xsi:type="dcterms:W3CDTF">2014-09-09T01:17:02Z</dcterms:created>
  <dcterms:modified xsi:type="dcterms:W3CDTF">2015-06-25T02:23:39Z</dcterms:modified>
</cp:coreProperties>
</file>